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56" r:id="rId5"/>
    <p:sldId id="264" r:id="rId6"/>
    <p:sldId id="265" r:id="rId7"/>
    <p:sldId id="259" r:id="rId8"/>
    <p:sldId id="258" r:id="rId9"/>
    <p:sldId id="263" r:id="rId10"/>
    <p:sldId id="266" r:id="rId11"/>
    <p:sldId id="267" r:id="rId12"/>
    <p:sldId id="268" r:id="rId13"/>
    <p:sldId id="269" r:id="rId14"/>
    <p:sldId id="270" r:id="rId15"/>
    <p:sldId id="282" r:id="rId16"/>
    <p:sldId id="260" r:id="rId17"/>
    <p:sldId id="271" r:id="rId18"/>
    <p:sldId id="273" r:id="rId19"/>
    <p:sldId id="274" r:id="rId20"/>
    <p:sldId id="275" r:id="rId21"/>
    <p:sldId id="276" r:id="rId22"/>
    <p:sldId id="283" r:id="rId23"/>
    <p:sldId id="277" r:id="rId24"/>
    <p:sldId id="278" r:id="rId25"/>
    <p:sldId id="279" r:id="rId26"/>
    <p:sldId id="280" r:id="rId27"/>
    <p:sldId id="281" r:id="rId28"/>
    <p:sldId id="261"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4926"/>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20" autoAdjust="0"/>
    <p:restoredTop sz="94712" autoAdjust="0"/>
  </p:normalViewPr>
  <p:slideViewPr>
    <p:cSldViewPr>
      <p:cViewPr varScale="1">
        <p:scale>
          <a:sx n="115" d="100"/>
          <a:sy n="115" d="100"/>
        </p:scale>
        <p:origin x="666" y="108"/>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59" d="100"/>
          <a:sy n="59" d="100"/>
        </p:scale>
        <p:origin x="185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4E404-DC04-4FB6-B808-7FEE4A3E0CBA}" type="doc">
      <dgm:prSet loTypeId="urn:microsoft.com/office/officeart/2005/8/layout/hProcess9" loCatId="process" qsTypeId="urn:microsoft.com/office/officeart/2005/8/quickstyle/simple3" qsCatId="simple" csTypeId="urn:microsoft.com/office/officeart/2005/8/colors/colorful1" csCatId="colorful" phldr="1"/>
      <dgm:spPr/>
    </dgm:pt>
    <dgm:pt modelId="{B03BAD3D-156C-4957-8596-90DA14C2E74E}">
      <dgm:prSet phldrT="[Text]"/>
      <dgm:spPr/>
      <dgm:t>
        <a:bodyPr/>
        <a:lstStyle/>
        <a:p>
          <a:r>
            <a:rPr lang="en-US" dirty="0" smtClean="0"/>
            <a:t>Literature Review</a:t>
          </a:r>
          <a:endParaRPr lang="en-US" dirty="0"/>
        </a:p>
      </dgm:t>
    </dgm:pt>
    <dgm:pt modelId="{FA32AD3C-C74D-4639-94B0-B66B24F5DE93}" type="parTrans" cxnId="{CD59C4D1-7E9A-4537-B136-7ECF2CCC5A0D}">
      <dgm:prSet/>
      <dgm:spPr/>
      <dgm:t>
        <a:bodyPr/>
        <a:lstStyle/>
        <a:p>
          <a:endParaRPr lang="en-US"/>
        </a:p>
      </dgm:t>
    </dgm:pt>
    <dgm:pt modelId="{929D7F83-D21D-4C29-8D0F-72F673EB02EA}" type="sibTrans" cxnId="{CD59C4D1-7E9A-4537-B136-7ECF2CCC5A0D}">
      <dgm:prSet/>
      <dgm:spPr/>
      <dgm:t>
        <a:bodyPr/>
        <a:lstStyle/>
        <a:p>
          <a:endParaRPr lang="en-US"/>
        </a:p>
      </dgm:t>
    </dgm:pt>
    <dgm:pt modelId="{D50659D8-0D57-492F-94A2-4154D75160EB}">
      <dgm:prSet phldrT="[Text]"/>
      <dgm:spPr/>
      <dgm:t>
        <a:bodyPr/>
        <a:lstStyle/>
        <a:p>
          <a:r>
            <a:rPr lang="en-US" dirty="0" smtClean="0"/>
            <a:t>Collection of usable networks (datasets)</a:t>
          </a:r>
          <a:endParaRPr lang="en-US" dirty="0"/>
        </a:p>
      </dgm:t>
    </dgm:pt>
    <dgm:pt modelId="{1B4E216D-0496-497A-9D7E-CA8B2AB0BAC5}" type="parTrans" cxnId="{60CF7383-FF19-4BB5-8DFF-DE39D93C753F}">
      <dgm:prSet/>
      <dgm:spPr/>
      <dgm:t>
        <a:bodyPr/>
        <a:lstStyle/>
        <a:p>
          <a:endParaRPr lang="en-US"/>
        </a:p>
      </dgm:t>
    </dgm:pt>
    <dgm:pt modelId="{0587512D-A789-4663-8AD5-FFCD546F4008}" type="sibTrans" cxnId="{60CF7383-FF19-4BB5-8DFF-DE39D93C753F}">
      <dgm:prSet/>
      <dgm:spPr/>
      <dgm:t>
        <a:bodyPr/>
        <a:lstStyle/>
        <a:p>
          <a:endParaRPr lang="en-US"/>
        </a:p>
      </dgm:t>
    </dgm:pt>
    <dgm:pt modelId="{A30144DA-45FC-4957-A8B1-6A5FBF443FB9}">
      <dgm:prSet phldrT="[Text]"/>
      <dgm:spPr/>
      <dgm:t>
        <a:bodyPr/>
        <a:lstStyle/>
        <a:p>
          <a:r>
            <a:rPr lang="en-US" dirty="0" smtClean="0"/>
            <a:t>Application of learning algorithms to all datasets</a:t>
          </a:r>
          <a:endParaRPr lang="en-US" dirty="0"/>
        </a:p>
      </dgm:t>
    </dgm:pt>
    <dgm:pt modelId="{8EB3A67D-762E-47C8-B1FB-813DDD71AA29}" type="parTrans" cxnId="{11482F0E-EFC5-48C1-980F-51046B04F124}">
      <dgm:prSet/>
      <dgm:spPr/>
      <dgm:t>
        <a:bodyPr/>
        <a:lstStyle/>
        <a:p>
          <a:endParaRPr lang="en-US"/>
        </a:p>
      </dgm:t>
    </dgm:pt>
    <dgm:pt modelId="{B08BFA41-E7D6-4211-8BAF-460A63BB017E}" type="sibTrans" cxnId="{11482F0E-EFC5-48C1-980F-51046B04F124}">
      <dgm:prSet/>
      <dgm:spPr/>
      <dgm:t>
        <a:bodyPr/>
        <a:lstStyle/>
        <a:p>
          <a:endParaRPr lang="en-US"/>
        </a:p>
      </dgm:t>
    </dgm:pt>
    <dgm:pt modelId="{85BDBCCD-1A27-407B-ADD3-8DD0F555E5F9}">
      <dgm:prSet phldrT="[Text]"/>
      <dgm:spPr/>
      <dgm:t>
        <a:bodyPr/>
        <a:lstStyle/>
        <a:p>
          <a:r>
            <a:rPr lang="en-US" dirty="0" smtClean="0"/>
            <a:t>Selection of appropriate Unsupervised learning algorithms</a:t>
          </a:r>
          <a:endParaRPr lang="en-US" dirty="0"/>
        </a:p>
      </dgm:t>
    </dgm:pt>
    <dgm:pt modelId="{9626E614-1D9C-404E-A6A0-9B8911C0B5CA}" type="parTrans" cxnId="{BD0EB778-FD10-43FA-8584-67DF97689AF0}">
      <dgm:prSet/>
      <dgm:spPr/>
      <dgm:t>
        <a:bodyPr/>
        <a:lstStyle/>
        <a:p>
          <a:endParaRPr lang="en-US"/>
        </a:p>
      </dgm:t>
    </dgm:pt>
    <dgm:pt modelId="{8409AF07-3182-4E83-A58E-8FEB319568F4}" type="sibTrans" cxnId="{BD0EB778-FD10-43FA-8584-67DF97689AF0}">
      <dgm:prSet/>
      <dgm:spPr/>
      <dgm:t>
        <a:bodyPr/>
        <a:lstStyle/>
        <a:p>
          <a:endParaRPr lang="en-US"/>
        </a:p>
      </dgm:t>
    </dgm:pt>
    <dgm:pt modelId="{C1982E19-FD26-45FC-A649-3E846CDA1C07}">
      <dgm:prSet phldrT="[Text]"/>
      <dgm:spPr/>
      <dgm:t>
        <a:bodyPr/>
        <a:lstStyle/>
        <a:p>
          <a:r>
            <a:rPr lang="en-US" dirty="0" smtClean="0"/>
            <a:t>Results Analysis</a:t>
          </a:r>
          <a:endParaRPr lang="en-US" dirty="0"/>
        </a:p>
      </dgm:t>
    </dgm:pt>
    <dgm:pt modelId="{A7D47C11-0B69-4B3E-8CEB-D30F02FD3D13}" type="parTrans" cxnId="{325EDC2B-F92A-478B-881F-01F739FF77EE}">
      <dgm:prSet/>
      <dgm:spPr/>
      <dgm:t>
        <a:bodyPr/>
        <a:lstStyle/>
        <a:p>
          <a:endParaRPr lang="en-US"/>
        </a:p>
      </dgm:t>
    </dgm:pt>
    <dgm:pt modelId="{D58FC65E-AE56-42AB-9A7E-75F3709FBE0D}" type="sibTrans" cxnId="{325EDC2B-F92A-478B-881F-01F739FF77EE}">
      <dgm:prSet/>
      <dgm:spPr/>
      <dgm:t>
        <a:bodyPr/>
        <a:lstStyle/>
        <a:p>
          <a:endParaRPr lang="en-US"/>
        </a:p>
      </dgm:t>
    </dgm:pt>
    <dgm:pt modelId="{B10782E3-5A7B-4EC4-AB2A-E6F9A641E573}">
      <dgm:prSet phldrT="[Text]"/>
      <dgm:spPr/>
      <dgm:t>
        <a:bodyPr/>
        <a:lstStyle/>
        <a:p>
          <a:r>
            <a:rPr lang="en-US" dirty="0" smtClean="0"/>
            <a:t>Selection of appropriate and calculable Centralities</a:t>
          </a:r>
          <a:endParaRPr lang="en-US" dirty="0"/>
        </a:p>
      </dgm:t>
    </dgm:pt>
    <dgm:pt modelId="{05803D74-E9DF-4687-9565-395AF60A69C7}" type="parTrans" cxnId="{A8342146-4FA7-4E4F-AF8B-2309ED39C756}">
      <dgm:prSet/>
      <dgm:spPr/>
      <dgm:t>
        <a:bodyPr/>
        <a:lstStyle/>
        <a:p>
          <a:endParaRPr lang="en-US"/>
        </a:p>
      </dgm:t>
    </dgm:pt>
    <dgm:pt modelId="{2E3BC48A-C145-4FC8-B70C-1166B620133C}" type="sibTrans" cxnId="{A8342146-4FA7-4E4F-AF8B-2309ED39C756}">
      <dgm:prSet/>
      <dgm:spPr/>
      <dgm:t>
        <a:bodyPr/>
        <a:lstStyle/>
        <a:p>
          <a:endParaRPr lang="en-US"/>
        </a:p>
      </dgm:t>
    </dgm:pt>
    <dgm:pt modelId="{02A5A3AE-0891-47BE-9724-C813DDAADD06}">
      <dgm:prSet phldrT="[Text]"/>
      <dgm:spPr/>
      <dgm:t>
        <a:bodyPr/>
        <a:lstStyle/>
        <a:p>
          <a:r>
            <a:rPr lang="en-US" dirty="0" smtClean="0"/>
            <a:t>Ablation Study</a:t>
          </a:r>
          <a:endParaRPr lang="en-US" dirty="0"/>
        </a:p>
      </dgm:t>
    </dgm:pt>
    <dgm:pt modelId="{49C2560A-6995-4DF4-B6F3-251A2A9B7AC2}" type="parTrans" cxnId="{3200738B-69BB-4D80-9333-E6BD4021BDA0}">
      <dgm:prSet/>
      <dgm:spPr/>
      <dgm:t>
        <a:bodyPr/>
        <a:lstStyle/>
        <a:p>
          <a:endParaRPr lang="en-US"/>
        </a:p>
      </dgm:t>
    </dgm:pt>
    <dgm:pt modelId="{8082D25C-7C07-4BEF-A283-3A43237C63A2}" type="sibTrans" cxnId="{3200738B-69BB-4D80-9333-E6BD4021BDA0}">
      <dgm:prSet/>
      <dgm:spPr/>
      <dgm:t>
        <a:bodyPr/>
        <a:lstStyle/>
        <a:p>
          <a:endParaRPr lang="en-US"/>
        </a:p>
      </dgm:t>
    </dgm:pt>
    <dgm:pt modelId="{2B051BD9-D51C-489C-8D02-D0F3B3D36D22}" type="pres">
      <dgm:prSet presAssocID="{FAF4E404-DC04-4FB6-B808-7FEE4A3E0CBA}" presName="CompostProcess" presStyleCnt="0">
        <dgm:presLayoutVars>
          <dgm:dir/>
          <dgm:resizeHandles val="exact"/>
        </dgm:presLayoutVars>
      </dgm:prSet>
      <dgm:spPr/>
    </dgm:pt>
    <dgm:pt modelId="{801E7493-788D-4970-A4F6-DC9DD852D682}" type="pres">
      <dgm:prSet presAssocID="{FAF4E404-DC04-4FB6-B808-7FEE4A3E0CBA}" presName="arrow" presStyleLbl="bgShp" presStyleIdx="0" presStyleCnt="1"/>
      <dgm:spPr/>
    </dgm:pt>
    <dgm:pt modelId="{4E0F53BD-5862-448D-9222-3E40A970F683}" type="pres">
      <dgm:prSet presAssocID="{FAF4E404-DC04-4FB6-B808-7FEE4A3E0CBA}" presName="linearProcess" presStyleCnt="0"/>
      <dgm:spPr/>
    </dgm:pt>
    <dgm:pt modelId="{745ED5E6-79D2-4175-B029-635231D795C5}" type="pres">
      <dgm:prSet presAssocID="{B03BAD3D-156C-4957-8596-90DA14C2E74E}" presName="textNode" presStyleLbl="node1" presStyleIdx="0" presStyleCnt="7">
        <dgm:presLayoutVars>
          <dgm:bulletEnabled val="1"/>
        </dgm:presLayoutVars>
      </dgm:prSet>
      <dgm:spPr/>
      <dgm:t>
        <a:bodyPr/>
        <a:lstStyle/>
        <a:p>
          <a:endParaRPr lang="en-US"/>
        </a:p>
      </dgm:t>
    </dgm:pt>
    <dgm:pt modelId="{EB09C0FB-D9C8-40FD-83F8-124329D3AE77}" type="pres">
      <dgm:prSet presAssocID="{929D7F83-D21D-4C29-8D0F-72F673EB02EA}" presName="sibTrans" presStyleCnt="0"/>
      <dgm:spPr/>
    </dgm:pt>
    <dgm:pt modelId="{3E5C41A4-031D-4B03-A6E3-17ACA23C6D76}" type="pres">
      <dgm:prSet presAssocID="{D50659D8-0D57-492F-94A2-4154D75160EB}" presName="textNode" presStyleLbl="node1" presStyleIdx="1" presStyleCnt="7">
        <dgm:presLayoutVars>
          <dgm:bulletEnabled val="1"/>
        </dgm:presLayoutVars>
      </dgm:prSet>
      <dgm:spPr/>
      <dgm:t>
        <a:bodyPr/>
        <a:lstStyle/>
        <a:p>
          <a:endParaRPr lang="en-US"/>
        </a:p>
      </dgm:t>
    </dgm:pt>
    <dgm:pt modelId="{79D35D61-AFA6-4B29-AC92-1716E61B4325}" type="pres">
      <dgm:prSet presAssocID="{0587512D-A789-4663-8AD5-FFCD546F4008}" presName="sibTrans" presStyleCnt="0"/>
      <dgm:spPr/>
    </dgm:pt>
    <dgm:pt modelId="{A3A97715-8692-4E89-B7A0-087B7414F2A3}" type="pres">
      <dgm:prSet presAssocID="{B10782E3-5A7B-4EC4-AB2A-E6F9A641E573}" presName="textNode" presStyleLbl="node1" presStyleIdx="2" presStyleCnt="7">
        <dgm:presLayoutVars>
          <dgm:bulletEnabled val="1"/>
        </dgm:presLayoutVars>
      </dgm:prSet>
      <dgm:spPr/>
      <dgm:t>
        <a:bodyPr/>
        <a:lstStyle/>
        <a:p>
          <a:endParaRPr lang="en-US"/>
        </a:p>
      </dgm:t>
    </dgm:pt>
    <dgm:pt modelId="{8B602D70-1587-4A9E-8739-832F70860864}" type="pres">
      <dgm:prSet presAssocID="{2E3BC48A-C145-4FC8-B70C-1166B620133C}" presName="sibTrans" presStyleCnt="0"/>
      <dgm:spPr/>
    </dgm:pt>
    <dgm:pt modelId="{4A8DEF34-C239-4F13-88AD-89CA2F763F8D}" type="pres">
      <dgm:prSet presAssocID="{02A5A3AE-0891-47BE-9724-C813DDAADD06}" presName="textNode" presStyleLbl="node1" presStyleIdx="3" presStyleCnt="7">
        <dgm:presLayoutVars>
          <dgm:bulletEnabled val="1"/>
        </dgm:presLayoutVars>
      </dgm:prSet>
      <dgm:spPr/>
      <dgm:t>
        <a:bodyPr/>
        <a:lstStyle/>
        <a:p>
          <a:endParaRPr lang="en-US"/>
        </a:p>
      </dgm:t>
    </dgm:pt>
    <dgm:pt modelId="{B48512FC-C758-426A-A31F-36DF3E99AA46}" type="pres">
      <dgm:prSet presAssocID="{8082D25C-7C07-4BEF-A283-3A43237C63A2}" presName="sibTrans" presStyleCnt="0"/>
      <dgm:spPr/>
    </dgm:pt>
    <dgm:pt modelId="{CDA6B2A4-9058-4B6A-9EFA-919F222AE639}" type="pres">
      <dgm:prSet presAssocID="{85BDBCCD-1A27-407B-ADD3-8DD0F555E5F9}" presName="textNode" presStyleLbl="node1" presStyleIdx="4" presStyleCnt="7">
        <dgm:presLayoutVars>
          <dgm:bulletEnabled val="1"/>
        </dgm:presLayoutVars>
      </dgm:prSet>
      <dgm:spPr/>
      <dgm:t>
        <a:bodyPr/>
        <a:lstStyle/>
        <a:p>
          <a:endParaRPr lang="en-US"/>
        </a:p>
      </dgm:t>
    </dgm:pt>
    <dgm:pt modelId="{44266C26-CF1B-48A1-AD0D-EFF6A71C6387}" type="pres">
      <dgm:prSet presAssocID="{8409AF07-3182-4E83-A58E-8FEB319568F4}" presName="sibTrans" presStyleCnt="0"/>
      <dgm:spPr/>
    </dgm:pt>
    <dgm:pt modelId="{D5745B5A-A99C-4532-BD68-3C9232E33AA7}" type="pres">
      <dgm:prSet presAssocID="{A30144DA-45FC-4957-A8B1-6A5FBF443FB9}" presName="textNode" presStyleLbl="node1" presStyleIdx="5" presStyleCnt="7">
        <dgm:presLayoutVars>
          <dgm:bulletEnabled val="1"/>
        </dgm:presLayoutVars>
      </dgm:prSet>
      <dgm:spPr/>
      <dgm:t>
        <a:bodyPr/>
        <a:lstStyle/>
        <a:p>
          <a:endParaRPr lang="en-US"/>
        </a:p>
      </dgm:t>
    </dgm:pt>
    <dgm:pt modelId="{A421C440-F2FA-477A-9D70-188B272905D5}" type="pres">
      <dgm:prSet presAssocID="{B08BFA41-E7D6-4211-8BAF-460A63BB017E}" presName="sibTrans" presStyleCnt="0"/>
      <dgm:spPr/>
    </dgm:pt>
    <dgm:pt modelId="{041610B8-861A-4E24-8F59-873138680175}" type="pres">
      <dgm:prSet presAssocID="{C1982E19-FD26-45FC-A649-3E846CDA1C07}" presName="textNode" presStyleLbl="node1" presStyleIdx="6" presStyleCnt="7">
        <dgm:presLayoutVars>
          <dgm:bulletEnabled val="1"/>
        </dgm:presLayoutVars>
      </dgm:prSet>
      <dgm:spPr/>
      <dgm:t>
        <a:bodyPr/>
        <a:lstStyle/>
        <a:p>
          <a:endParaRPr lang="en-US"/>
        </a:p>
      </dgm:t>
    </dgm:pt>
  </dgm:ptLst>
  <dgm:cxnLst>
    <dgm:cxn modelId="{60CF7383-FF19-4BB5-8DFF-DE39D93C753F}" srcId="{FAF4E404-DC04-4FB6-B808-7FEE4A3E0CBA}" destId="{D50659D8-0D57-492F-94A2-4154D75160EB}" srcOrd="1" destOrd="0" parTransId="{1B4E216D-0496-497A-9D7E-CA8B2AB0BAC5}" sibTransId="{0587512D-A789-4663-8AD5-FFCD546F4008}"/>
    <dgm:cxn modelId="{3225D09F-B76C-4978-AEB2-4F1198FD9DCC}" type="presOf" srcId="{02A5A3AE-0891-47BE-9724-C813DDAADD06}" destId="{4A8DEF34-C239-4F13-88AD-89CA2F763F8D}" srcOrd="0" destOrd="0" presId="urn:microsoft.com/office/officeart/2005/8/layout/hProcess9"/>
    <dgm:cxn modelId="{325EDC2B-F92A-478B-881F-01F739FF77EE}" srcId="{FAF4E404-DC04-4FB6-B808-7FEE4A3E0CBA}" destId="{C1982E19-FD26-45FC-A649-3E846CDA1C07}" srcOrd="6" destOrd="0" parTransId="{A7D47C11-0B69-4B3E-8CEB-D30F02FD3D13}" sibTransId="{D58FC65E-AE56-42AB-9A7E-75F3709FBE0D}"/>
    <dgm:cxn modelId="{680B0AB2-D7A3-4BC0-9E4E-2CA438AD8E65}" type="presOf" srcId="{85BDBCCD-1A27-407B-ADD3-8DD0F555E5F9}" destId="{CDA6B2A4-9058-4B6A-9EFA-919F222AE639}" srcOrd="0" destOrd="0" presId="urn:microsoft.com/office/officeart/2005/8/layout/hProcess9"/>
    <dgm:cxn modelId="{BD0EB778-FD10-43FA-8584-67DF97689AF0}" srcId="{FAF4E404-DC04-4FB6-B808-7FEE4A3E0CBA}" destId="{85BDBCCD-1A27-407B-ADD3-8DD0F555E5F9}" srcOrd="4" destOrd="0" parTransId="{9626E614-1D9C-404E-A6A0-9B8911C0B5CA}" sibTransId="{8409AF07-3182-4E83-A58E-8FEB319568F4}"/>
    <dgm:cxn modelId="{13178A60-50BD-49F3-BCE6-964C7EA5B435}" type="presOf" srcId="{D50659D8-0D57-492F-94A2-4154D75160EB}" destId="{3E5C41A4-031D-4B03-A6E3-17ACA23C6D76}" srcOrd="0" destOrd="0" presId="urn:microsoft.com/office/officeart/2005/8/layout/hProcess9"/>
    <dgm:cxn modelId="{3200738B-69BB-4D80-9333-E6BD4021BDA0}" srcId="{FAF4E404-DC04-4FB6-B808-7FEE4A3E0CBA}" destId="{02A5A3AE-0891-47BE-9724-C813DDAADD06}" srcOrd="3" destOrd="0" parTransId="{49C2560A-6995-4DF4-B6F3-251A2A9B7AC2}" sibTransId="{8082D25C-7C07-4BEF-A283-3A43237C63A2}"/>
    <dgm:cxn modelId="{11482F0E-EFC5-48C1-980F-51046B04F124}" srcId="{FAF4E404-DC04-4FB6-B808-7FEE4A3E0CBA}" destId="{A30144DA-45FC-4957-A8B1-6A5FBF443FB9}" srcOrd="5" destOrd="0" parTransId="{8EB3A67D-762E-47C8-B1FB-813DDD71AA29}" sibTransId="{B08BFA41-E7D6-4211-8BAF-460A63BB017E}"/>
    <dgm:cxn modelId="{FF70D570-0F1B-4909-AC4B-75FF94B8E760}" type="presOf" srcId="{B10782E3-5A7B-4EC4-AB2A-E6F9A641E573}" destId="{A3A97715-8692-4E89-B7A0-087B7414F2A3}" srcOrd="0" destOrd="0" presId="urn:microsoft.com/office/officeart/2005/8/layout/hProcess9"/>
    <dgm:cxn modelId="{A8342146-4FA7-4E4F-AF8B-2309ED39C756}" srcId="{FAF4E404-DC04-4FB6-B808-7FEE4A3E0CBA}" destId="{B10782E3-5A7B-4EC4-AB2A-E6F9A641E573}" srcOrd="2" destOrd="0" parTransId="{05803D74-E9DF-4687-9565-395AF60A69C7}" sibTransId="{2E3BC48A-C145-4FC8-B70C-1166B620133C}"/>
    <dgm:cxn modelId="{D9BC923C-6C3B-46E2-89B0-225D2800AEAD}" type="presOf" srcId="{C1982E19-FD26-45FC-A649-3E846CDA1C07}" destId="{041610B8-861A-4E24-8F59-873138680175}" srcOrd="0" destOrd="0" presId="urn:microsoft.com/office/officeart/2005/8/layout/hProcess9"/>
    <dgm:cxn modelId="{FA436449-D996-4D82-AA00-A9526990859A}" type="presOf" srcId="{A30144DA-45FC-4957-A8B1-6A5FBF443FB9}" destId="{D5745B5A-A99C-4532-BD68-3C9232E33AA7}" srcOrd="0" destOrd="0" presId="urn:microsoft.com/office/officeart/2005/8/layout/hProcess9"/>
    <dgm:cxn modelId="{8ABFBA68-C9FD-4C56-A0E6-85D8FD80BB72}" type="presOf" srcId="{B03BAD3D-156C-4957-8596-90DA14C2E74E}" destId="{745ED5E6-79D2-4175-B029-635231D795C5}" srcOrd="0" destOrd="0" presId="urn:microsoft.com/office/officeart/2005/8/layout/hProcess9"/>
    <dgm:cxn modelId="{CD59C4D1-7E9A-4537-B136-7ECF2CCC5A0D}" srcId="{FAF4E404-DC04-4FB6-B808-7FEE4A3E0CBA}" destId="{B03BAD3D-156C-4957-8596-90DA14C2E74E}" srcOrd="0" destOrd="0" parTransId="{FA32AD3C-C74D-4639-94B0-B66B24F5DE93}" sibTransId="{929D7F83-D21D-4C29-8D0F-72F673EB02EA}"/>
    <dgm:cxn modelId="{6143DD2D-3DE3-4599-B86B-435A8AC8EA85}" type="presOf" srcId="{FAF4E404-DC04-4FB6-B808-7FEE4A3E0CBA}" destId="{2B051BD9-D51C-489C-8D02-D0F3B3D36D22}" srcOrd="0" destOrd="0" presId="urn:microsoft.com/office/officeart/2005/8/layout/hProcess9"/>
    <dgm:cxn modelId="{CC27911B-34DD-4D5B-9B21-1DCB2D8BDDBD}" type="presParOf" srcId="{2B051BD9-D51C-489C-8D02-D0F3B3D36D22}" destId="{801E7493-788D-4970-A4F6-DC9DD852D682}" srcOrd="0" destOrd="0" presId="urn:microsoft.com/office/officeart/2005/8/layout/hProcess9"/>
    <dgm:cxn modelId="{18C90BB2-1392-4368-AC84-4A91646A7A7D}" type="presParOf" srcId="{2B051BD9-D51C-489C-8D02-D0F3B3D36D22}" destId="{4E0F53BD-5862-448D-9222-3E40A970F683}" srcOrd="1" destOrd="0" presId="urn:microsoft.com/office/officeart/2005/8/layout/hProcess9"/>
    <dgm:cxn modelId="{597D9036-8A6A-466E-8983-90D233F8C35D}" type="presParOf" srcId="{4E0F53BD-5862-448D-9222-3E40A970F683}" destId="{745ED5E6-79D2-4175-B029-635231D795C5}" srcOrd="0" destOrd="0" presId="urn:microsoft.com/office/officeart/2005/8/layout/hProcess9"/>
    <dgm:cxn modelId="{6BBE1A44-B4BB-43F3-9867-F4B9EEC7D459}" type="presParOf" srcId="{4E0F53BD-5862-448D-9222-3E40A970F683}" destId="{EB09C0FB-D9C8-40FD-83F8-124329D3AE77}" srcOrd="1" destOrd="0" presId="urn:microsoft.com/office/officeart/2005/8/layout/hProcess9"/>
    <dgm:cxn modelId="{1A4E7FA5-8C55-478C-B661-435DA3AEDDA5}" type="presParOf" srcId="{4E0F53BD-5862-448D-9222-3E40A970F683}" destId="{3E5C41A4-031D-4B03-A6E3-17ACA23C6D76}" srcOrd="2" destOrd="0" presId="urn:microsoft.com/office/officeart/2005/8/layout/hProcess9"/>
    <dgm:cxn modelId="{68B87C0F-2F3F-435C-9FCC-53136B5A74DB}" type="presParOf" srcId="{4E0F53BD-5862-448D-9222-3E40A970F683}" destId="{79D35D61-AFA6-4B29-AC92-1716E61B4325}" srcOrd="3" destOrd="0" presId="urn:microsoft.com/office/officeart/2005/8/layout/hProcess9"/>
    <dgm:cxn modelId="{95897E89-3687-4294-9A51-F491A717A4F6}" type="presParOf" srcId="{4E0F53BD-5862-448D-9222-3E40A970F683}" destId="{A3A97715-8692-4E89-B7A0-087B7414F2A3}" srcOrd="4" destOrd="0" presId="urn:microsoft.com/office/officeart/2005/8/layout/hProcess9"/>
    <dgm:cxn modelId="{9042894C-BF43-4172-AA56-7EE3043B1596}" type="presParOf" srcId="{4E0F53BD-5862-448D-9222-3E40A970F683}" destId="{8B602D70-1587-4A9E-8739-832F70860864}" srcOrd="5" destOrd="0" presId="urn:microsoft.com/office/officeart/2005/8/layout/hProcess9"/>
    <dgm:cxn modelId="{8C0C6784-25FD-499A-BBA6-8FAD2B20202E}" type="presParOf" srcId="{4E0F53BD-5862-448D-9222-3E40A970F683}" destId="{4A8DEF34-C239-4F13-88AD-89CA2F763F8D}" srcOrd="6" destOrd="0" presId="urn:microsoft.com/office/officeart/2005/8/layout/hProcess9"/>
    <dgm:cxn modelId="{B121D085-1A16-42B3-91B9-0EDA7E805C85}" type="presParOf" srcId="{4E0F53BD-5862-448D-9222-3E40A970F683}" destId="{B48512FC-C758-426A-A31F-36DF3E99AA46}" srcOrd="7" destOrd="0" presId="urn:microsoft.com/office/officeart/2005/8/layout/hProcess9"/>
    <dgm:cxn modelId="{30D3940C-25E5-451B-B1BC-86621E846775}" type="presParOf" srcId="{4E0F53BD-5862-448D-9222-3E40A970F683}" destId="{CDA6B2A4-9058-4B6A-9EFA-919F222AE639}" srcOrd="8" destOrd="0" presId="urn:microsoft.com/office/officeart/2005/8/layout/hProcess9"/>
    <dgm:cxn modelId="{10EECE74-2F48-490E-8734-38FDDAC0B1FE}" type="presParOf" srcId="{4E0F53BD-5862-448D-9222-3E40A970F683}" destId="{44266C26-CF1B-48A1-AD0D-EFF6A71C6387}" srcOrd="9" destOrd="0" presId="urn:microsoft.com/office/officeart/2005/8/layout/hProcess9"/>
    <dgm:cxn modelId="{B771BA10-F7D3-4085-8819-35CCA5434D18}" type="presParOf" srcId="{4E0F53BD-5862-448D-9222-3E40A970F683}" destId="{D5745B5A-A99C-4532-BD68-3C9232E33AA7}" srcOrd="10" destOrd="0" presId="urn:microsoft.com/office/officeart/2005/8/layout/hProcess9"/>
    <dgm:cxn modelId="{B18920E9-2A6D-4238-8CA0-9E082B769A51}" type="presParOf" srcId="{4E0F53BD-5862-448D-9222-3E40A970F683}" destId="{A421C440-F2FA-477A-9D70-188B272905D5}" srcOrd="11" destOrd="0" presId="urn:microsoft.com/office/officeart/2005/8/layout/hProcess9"/>
    <dgm:cxn modelId="{356C5F40-9625-4E47-97BE-AB90E5BE9977}" type="presParOf" srcId="{4E0F53BD-5862-448D-9222-3E40A970F683}" destId="{041610B8-861A-4E24-8F59-873138680175}" srcOrd="12"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E7493-788D-4970-A4F6-DC9DD852D682}">
      <dsp:nvSpPr>
        <dsp:cNvPr id="0" name=""/>
        <dsp:cNvSpPr/>
      </dsp:nvSpPr>
      <dsp:spPr>
        <a:xfrm>
          <a:off x="864000" y="0"/>
          <a:ext cx="9792000" cy="431482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45ED5E6-79D2-4175-B029-635231D795C5}">
      <dsp:nvSpPr>
        <dsp:cNvPr id="0" name=""/>
        <dsp:cNvSpPr/>
      </dsp:nvSpPr>
      <dsp:spPr>
        <a:xfrm>
          <a:off x="984" y="1294447"/>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Literature Review</a:t>
          </a:r>
          <a:endParaRPr lang="en-US" sz="1800" kern="1200" dirty="0"/>
        </a:p>
      </dsp:txBody>
      <dsp:txXfrm>
        <a:off x="78006" y="1371469"/>
        <a:ext cx="1423768" cy="1571886"/>
      </dsp:txXfrm>
    </dsp:sp>
    <dsp:sp modelId="{3E5C41A4-031D-4B03-A6E3-17ACA23C6D76}">
      <dsp:nvSpPr>
        <dsp:cNvPr id="0" name=""/>
        <dsp:cNvSpPr/>
      </dsp:nvSpPr>
      <dsp:spPr>
        <a:xfrm>
          <a:off x="1657687" y="1294447"/>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Collection of usable networks (datasets)</a:t>
          </a:r>
          <a:endParaRPr lang="en-US" sz="1800" kern="1200" dirty="0"/>
        </a:p>
      </dsp:txBody>
      <dsp:txXfrm>
        <a:off x="1734709" y="1371469"/>
        <a:ext cx="1423768" cy="1571886"/>
      </dsp:txXfrm>
    </dsp:sp>
    <dsp:sp modelId="{A3A97715-8692-4E89-B7A0-087B7414F2A3}">
      <dsp:nvSpPr>
        <dsp:cNvPr id="0" name=""/>
        <dsp:cNvSpPr/>
      </dsp:nvSpPr>
      <dsp:spPr>
        <a:xfrm>
          <a:off x="3314390" y="1294447"/>
          <a:ext cx="1577812" cy="172593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and calculable Centralities</a:t>
          </a:r>
          <a:endParaRPr lang="en-US" sz="1800" kern="1200" dirty="0"/>
        </a:p>
      </dsp:txBody>
      <dsp:txXfrm>
        <a:off x="3391412" y="1371469"/>
        <a:ext cx="1423768" cy="1571886"/>
      </dsp:txXfrm>
    </dsp:sp>
    <dsp:sp modelId="{4A8DEF34-C239-4F13-88AD-89CA2F763F8D}">
      <dsp:nvSpPr>
        <dsp:cNvPr id="0" name=""/>
        <dsp:cNvSpPr/>
      </dsp:nvSpPr>
      <dsp:spPr>
        <a:xfrm>
          <a:off x="4971093" y="1294447"/>
          <a:ext cx="1577812" cy="172593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Ablation Study</a:t>
          </a:r>
          <a:endParaRPr lang="en-US" sz="1800" kern="1200" dirty="0"/>
        </a:p>
      </dsp:txBody>
      <dsp:txXfrm>
        <a:off x="5048115" y="1371469"/>
        <a:ext cx="1423768" cy="1571886"/>
      </dsp:txXfrm>
    </dsp:sp>
    <dsp:sp modelId="{CDA6B2A4-9058-4B6A-9EFA-919F222AE639}">
      <dsp:nvSpPr>
        <dsp:cNvPr id="0" name=""/>
        <dsp:cNvSpPr/>
      </dsp:nvSpPr>
      <dsp:spPr>
        <a:xfrm>
          <a:off x="6627796" y="1294447"/>
          <a:ext cx="1577812" cy="172593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Unsupervised learning algorithms</a:t>
          </a:r>
          <a:endParaRPr lang="en-US" sz="1800" kern="1200" dirty="0"/>
        </a:p>
      </dsp:txBody>
      <dsp:txXfrm>
        <a:off x="6704818" y="1371469"/>
        <a:ext cx="1423768" cy="1571886"/>
      </dsp:txXfrm>
    </dsp:sp>
    <dsp:sp modelId="{D5745B5A-A99C-4532-BD68-3C9232E33AA7}">
      <dsp:nvSpPr>
        <dsp:cNvPr id="0" name=""/>
        <dsp:cNvSpPr/>
      </dsp:nvSpPr>
      <dsp:spPr>
        <a:xfrm>
          <a:off x="8284500" y="1294447"/>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Application of learning algorithms to all datasets</a:t>
          </a:r>
          <a:endParaRPr lang="en-US" sz="1800" kern="1200" dirty="0"/>
        </a:p>
      </dsp:txBody>
      <dsp:txXfrm>
        <a:off x="8361522" y="1371469"/>
        <a:ext cx="1423768" cy="1571886"/>
      </dsp:txXfrm>
    </dsp:sp>
    <dsp:sp modelId="{041610B8-861A-4E24-8F59-873138680175}">
      <dsp:nvSpPr>
        <dsp:cNvPr id="0" name=""/>
        <dsp:cNvSpPr/>
      </dsp:nvSpPr>
      <dsp:spPr>
        <a:xfrm>
          <a:off x="9941203" y="1294447"/>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Results Analysis</a:t>
          </a:r>
          <a:endParaRPr lang="en-US" sz="1800" kern="1200" dirty="0"/>
        </a:p>
      </dsp:txBody>
      <dsp:txXfrm>
        <a:off x="10018225" y="1371469"/>
        <a:ext cx="1423768" cy="15718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3D917-7FFA-4EF6-B1AF-837C0A068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119B0EC-F558-4E16-8FD4-A713879F63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0EF4C2-7168-48BF-87CB-160664602E92}" type="datetimeFigureOut">
              <a:rPr lang="en-US" smtClean="0"/>
              <a:t>25-Sep-20</a:t>
            </a:fld>
            <a:endParaRPr lang="en-US" dirty="0"/>
          </a:p>
        </p:txBody>
      </p:sp>
      <p:sp>
        <p:nvSpPr>
          <p:cNvPr id="4" name="Footer Placeholder 3">
            <a:extLst>
              <a:ext uri="{FF2B5EF4-FFF2-40B4-BE49-F238E27FC236}">
                <a16:creationId xmlns:a16="http://schemas.microsoft.com/office/drawing/2014/main" id="{A7A03A8D-5E14-4BBC-AC44-EF21E6701E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567F2BE-38B7-4D3C-A1EB-2472A11E9B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95325-AA0C-4243-957D-58023EE2BF07}" type="slidenum">
              <a:rPr lang="en-US" smtClean="0"/>
              <a:t>‹#›</a:t>
            </a:fld>
            <a:endParaRPr lang="en-US" dirty="0"/>
          </a:p>
        </p:txBody>
      </p:sp>
    </p:spTree>
    <p:extLst>
      <p:ext uri="{BB962C8B-B14F-4D97-AF65-F5344CB8AC3E}">
        <p14:creationId xmlns:p14="http://schemas.microsoft.com/office/powerpoint/2010/main" val="3328110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25-Sep-20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a:t>
            </a:fld>
            <a:endParaRPr lang="en-US" dirty="0"/>
          </a:p>
        </p:txBody>
      </p:sp>
    </p:spTree>
    <p:extLst>
      <p:ext uri="{BB962C8B-B14F-4D97-AF65-F5344CB8AC3E}">
        <p14:creationId xmlns:p14="http://schemas.microsoft.com/office/powerpoint/2010/main" val="9745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a:t>
            </a:fld>
            <a:endParaRPr lang="en-US" dirty="0"/>
          </a:p>
        </p:txBody>
      </p:sp>
    </p:spTree>
    <p:extLst>
      <p:ext uri="{BB962C8B-B14F-4D97-AF65-F5344CB8AC3E}">
        <p14:creationId xmlns:p14="http://schemas.microsoft.com/office/powerpoint/2010/main" val="333824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4</a:t>
            </a:fld>
            <a:endParaRPr lang="en-US" dirty="0"/>
          </a:p>
        </p:txBody>
      </p:sp>
    </p:spTree>
    <p:extLst>
      <p:ext uri="{BB962C8B-B14F-4D97-AF65-F5344CB8AC3E}">
        <p14:creationId xmlns:p14="http://schemas.microsoft.com/office/powerpoint/2010/main" val="3359919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Tree>
    <p:extLst>
      <p:ext uri="{BB962C8B-B14F-4D97-AF65-F5344CB8AC3E}">
        <p14:creationId xmlns:p14="http://schemas.microsoft.com/office/powerpoint/2010/main" val="374238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257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13</a:t>
            </a:fld>
            <a:endParaRPr lang="en-US" dirty="0"/>
          </a:p>
        </p:txBody>
      </p:sp>
    </p:spTree>
    <p:extLst>
      <p:ext uri="{BB962C8B-B14F-4D97-AF65-F5344CB8AC3E}">
        <p14:creationId xmlns:p14="http://schemas.microsoft.com/office/powerpoint/2010/main" val="245110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913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25</a:t>
            </a:fld>
            <a:endParaRPr lang="en-US" dirty="0"/>
          </a:p>
        </p:txBody>
      </p:sp>
    </p:spTree>
    <p:extLst>
      <p:ext uri="{BB962C8B-B14F-4D97-AF65-F5344CB8AC3E}">
        <p14:creationId xmlns:p14="http://schemas.microsoft.com/office/powerpoint/2010/main" val="11154397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DCC21-CDD1-4F71-BEA4-14CB2C645DAC}"/>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2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hidden="1">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70000">
                <a:schemeClr val="tx1">
                  <a:alpha val="0"/>
                </a:schemeClr>
              </a:gs>
              <a:gs pos="100000">
                <a:schemeClr val="tx1">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6A991D7A-A48B-465E-9937-C66BC43F3B2F}"/>
              </a:ext>
            </a:extLst>
          </p:cNvPr>
          <p:cNvSpPr>
            <a:spLocks noGrp="1"/>
          </p:cNvSpPr>
          <p:nvPr>
            <p:ph type="body" sz="quarter" idx="12" hasCustomPrompt="1"/>
          </p:nvPr>
        </p:nvSpPr>
        <p:spPr>
          <a:xfrm>
            <a:off x="336550" y="3501000"/>
            <a:ext cx="5759450" cy="2735262"/>
          </a:xfrm>
        </p:spPr>
        <p:txBody>
          <a:bodyPr>
            <a:noAutofit/>
          </a:bodyPr>
          <a:lstStyle>
            <a:lvl1pPr marL="0" indent="0">
              <a:buNone/>
              <a:defRPr sz="3600">
                <a:solidFill>
                  <a:schemeClr val="tx2"/>
                </a:solidFill>
              </a:defRPr>
            </a:lvl1pPr>
          </a:lstStyle>
          <a:p>
            <a:pPr lvl="0"/>
            <a:r>
              <a:rPr lang="en-US" dirty="0"/>
              <a:t>Your name</a:t>
            </a:r>
          </a:p>
          <a:p>
            <a:pPr lvl="0"/>
            <a:r>
              <a:rPr lang="en-US" dirty="0"/>
              <a:t>Teacher’s name</a:t>
            </a:r>
          </a:p>
          <a:p>
            <a:pPr lvl="0"/>
            <a:r>
              <a:rPr lang="en-US" dirty="0"/>
              <a:t>School</a:t>
            </a:r>
          </a:p>
          <a:p>
            <a:pPr lvl="0"/>
            <a:r>
              <a:rPr lang="en-US" dirty="0"/>
              <a:t>Date</a:t>
            </a:r>
          </a:p>
        </p:txBody>
      </p:sp>
      <p:sp>
        <p:nvSpPr>
          <p:cNvPr id="2" name="Title 1">
            <a:extLst>
              <a:ext uri="{FF2B5EF4-FFF2-40B4-BE49-F238E27FC236}">
                <a16:creationId xmlns:a16="http://schemas.microsoft.com/office/drawing/2014/main" id="{7D165040-5BDA-4405-B53B-23E35F213E0D}"/>
              </a:ext>
            </a:extLst>
          </p:cNvPr>
          <p:cNvSpPr>
            <a:spLocks noGrp="1"/>
          </p:cNvSpPr>
          <p:nvPr>
            <p:ph type="title" hasCustomPrompt="1"/>
          </p:nvPr>
        </p:nvSpPr>
        <p:spPr>
          <a:xfrm>
            <a:off x="336000" y="1269000"/>
            <a:ext cx="11520000" cy="1800000"/>
          </a:xfrm>
        </p:spPr>
        <p:txBody>
          <a:bodyPr anchor="t"/>
          <a:lstStyle>
            <a:lvl1pPr>
              <a:defRPr b="1">
                <a:solidFill>
                  <a:schemeClr val="tx2"/>
                </a:solidFill>
              </a:defRPr>
            </a:lvl1pPr>
          </a:lstStyle>
          <a:p>
            <a:pPr lvl="0"/>
            <a:r>
              <a:rPr lang="en-US" dirty="0"/>
              <a:t>PROJECT NAME</a:t>
            </a:r>
          </a:p>
        </p:txBody>
      </p:sp>
    </p:spTree>
    <p:extLst>
      <p:ext uri="{BB962C8B-B14F-4D97-AF65-F5344CB8AC3E}">
        <p14:creationId xmlns:p14="http://schemas.microsoft.com/office/powerpoint/2010/main" val="1120870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overview">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PROJECT OVERVIEW</a:t>
            </a:r>
          </a:p>
        </p:txBody>
      </p:sp>
      <p:sp>
        <p:nvSpPr>
          <p:cNvPr id="9" name="Content Placeholder 7">
            <a:extLst>
              <a:ext uri="{FF2B5EF4-FFF2-40B4-BE49-F238E27FC236}">
                <a16:creationId xmlns:a16="http://schemas.microsoft.com/office/drawing/2014/main" id="{E5222D5C-13B5-45BB-9749-CD2A06E863DC}"/>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23182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RESEARCH</a:t>
            </a:r>
          </a:p>
        </p:txBody>
      </p:sp>
      <p:sp>
        <p:nvSpPr>
          <p:cNvPr id="6" name="Content Placeholder 7">
            <a:extLst>
              <a:ext uri="{FF2B5EF4-FFF2-40B4-BE49-F238E27FC236}">
                <a16:creationId xmlns:a16="http://schemas.microsoft.com/office/drawing/2014/main" id="{287BCA3F-9EE5-4C8F-A070-1E38715B0063}"/>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6290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cedur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PROCEDURE</a:t>
            </a:r>
          </a:p>
        </p:txBody>
      </p:sp>
      <p:sp>
        <p:nvSpPr>
          <p:cNvPr id="6" name="Content Placeholder 7">
            <a:extLst>
              <a:ext uri="{FF2B5EF4-FFF2-40B4-BE49-F238E27FC236}">
                <a16:creationId xmlns:a16="http://schemas.microsoft.com/office/drawing/2014/main" id="{94149598-B48E-4B55-976A-D24F96208AA1}"/>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D219114E-5ECA-4366-8381-58F6FA247A4B}"/>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14444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Observa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DATA/ OBSERVATIONS</a:t>
            </a:r>
          </a:p>
        </p:txBody>
      </p:sp>
      <p:sp>
        <p:nvSpPr>
          <p:cNvPr id="6" name="Content Placeholder 7">
            <a:extLst>
              <a:ext uri="{FF2B5EF4-FFF2-40B4-BE49-F238E27FC236}">
                <a16:creationId xmlns:a16="http://schemas.microsoft.com/office/drawing/2014/main" id="{361C4FC2-0C19-4353-8988-7DF736580150}"/>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F1058464-D459-4155-A53D-FFB15AE5C185}"/>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162131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CONCLUSIONS</a:t>
            </a:r>
          </a:p>
        </p:txBody>
      </p:sp>
      <p:sp>
        <p:nvSpPr>
          <p:cNvPr id="7" name="Content Placeholder 7">
            <a:extLst>
              <a:ext uri="{FF2B5EF4-FFF2-40B4-BE49-F238E27FC236}">
                <a16:creationId xmlns:a16="http://schemas.microsoft.com/office/drawing/2014/main" id="{1780D337-5125-4C9C-9B06-8B3F72A1594F}"/>
              </a:ext>
            </a:extLst>
          </p:cNvPr>
          <p:cNvSpPr>
            <a:spLocks noGrp="1"/>
          </p:cNvSpPr>
          <p:nvPr>
            <p:ph sz="quarter" idx="11"/>
          </p:nvPr>
        </p:nvSpPr>
        <p:spPr>
          <a:xfrm>
            <a:off x="336000" y="1628775"/>
            <a:ext cx="11520000"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1711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s cite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Works Cited</a:t>
            </a:r>
          </a:p>
        </p:txBody>
      </p:sp>
      <p:sp>
        <p:nvSpPr>
          <p:cNvPr id="7" name="Content Placeholder 7">
            <a:extLst>
              <a:ext uri="{FF2B5EF4-FFF2-40B4-BE49-F238E27FC236}">
                <a16:creationId xmlns:a16="http://schemas.microsoft.com/office/drawing/2014/main" id="{C31EA982-5E0F-408B-B3DC-45CB263529BC}"/>
              </a:ext>
            </a:extLst>
          </p:cNvPr>
          <p:cNvSpPr>
            <a:spLocks noGrp="1"/>
          </p:cNvSpPr>
          <p:nvPr>
            <p:ph sz="quarter" idx="11"/>
          </p:nvPr>
        </p:nvSpPr>
        <p:spPr>
          <a:xfrm>
            <a:off x="336000" y="1628775"/>
            <a:ext cx="11520000" cy="4535488"/>
          </a:xfrm>
        </p:spPr>
        <p:txBody>
          <a:bodyPr>
            <a:normAutofit/>
          </a:bodyPr>
          <a:lstStyle>
            <a:lvl1pPr marL="288000" indent="-288000">
              <a:buFont typeface="Arial" panose="020B0604020202020204" pitchFamily="34" charset="0"/>
              <a:buChar char="•"/>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307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hasCustomPrompt="1"/>
          </p:nvPr>
        </p:nvSpPr>
        <p:spPr>
          <a:xfrm>
            <a:off x="336000" y="261000"/>
            <a:ext cx="11520000" cy="1224000"/>
          </a:xfrm>
        </p:spPr>
        <p:txBody>
          <a:bodyPr/>
          <a:lstStyle/>
          <a:p>
            <a:r>
              <a:rPr lang="en-US" dirty="0"/>
              <a:t>CLICK TO EDIT MASTER TITLE STYLE</a:t>
            </a:r>
          </a:p>
        </p:txBody>
      </p:sp>
    </p:spTree>
    <p:extLst>
      <p:ext uri="{BB962C8B-B14F-4D97-AF65-F5344CB8AC3E}">
        <p14:creationId xmlns:p14="http://schemas.microsoft.com/office/powerpoint/2010/main" val="1998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92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4CD960-83A7-46AA-B9DF-F84C11AFF377}"/>
              </a:ext>
            </a:extLst>
          </p:cNvPr>
          <p:cNvSpPr/>
          <p:nvPr userDrawn="1"/>
        </p:nvSpPr>
        <p:spPr>
          <a:xfrm>
            <a:off x="0" y="0"/>
            <a:ext cx="12192000" cy="6858000"/>
          </a:xfrm>
          <a:prstGeom prst="rect">
            <a:avLst/>
          </a:prstGeom>
          <a:blipFill dpi="0" rotWithShape="1">
            <a:blip r:embed="rId11">
              <a:lum bright="70000" contrast="-70000"/>
              <a:extLst>
                <a:ext uri="{BEBA8EAE-BF5A-486C-A8C5-ECC9F3942E4B}">
                  <a14:imgProps xmlns:a14="http://schemas.microsoft.com/office/drawing/2010/main">
                    <a14:imgLayer r:embed="rId12">
                      <a14:imgEffect>
                        <a14:sharpenSoften amount="-50000"/>
                      </a14:imgEffect>
                      <a14:imgEffect>
                        <a14:saturation sat="0"/>
                      </a14:imgEffect>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336000" y="261000"/>
            <a:ext cx="11520000" cy="1224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336000" y="1629000"/>
            <a:ext cx="11520000" cy="4536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25-Sep-20</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1" r:id="rId3"/>
    <p:sldLayoutId id="2147483662" r:id="rId4"/>
    <p:sldLayoutId id="2147483663" r:id="rId5"/>
    <p:sldLayoutId id="2147483664" r:id="rId6"/>
    <p:sldLayoutId id="2147483665" r:id="rId7"/>
    <p:sldLayoutId id="2147483654" r:id="rId8"/>
    <p:sldLayoutId id="2147483655" r:id="rId9"/>
  </p:sldLayoutIdLst>
  <p:txStyles>
    <p:title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4.png"/><Relationship Id="rId4" Type="http://schemas.openxmlformats.org/officeDocument/2006/relationships/hyperlink" Target="https://www.remix3d.com/details/G009SWF2NW7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hyperlink" Target="https://www.remix3d.com/details/G009SWF2NW7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17/06/relationships/model3d" Target="../media/model3d1.glb"/><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155/2013/368568" TargetMode="External"/><Relationship Id="rId2" Type="http://schemas.openxmlformats.org/officeDocument/2006/relationships/hyperlink" Target="https://doi.org/10.1145/3230599.3230611" TargetMode="External"/><Relationship Id="rId1" Type="http://schemas.openxmlformats.org/officeDocument/2006/relationships/slideLayout" Target="../slideLayouts/slideLayout7.xml"/><Relationship Id="rId5" Type="http://schemas.openxmlformats.org/officeDocument/2006/relationships/hyperlink" Target="https://doi.org/10.3141/2256-03" TargetMode="External"/><Relationship Id="rId4" Type="http://schemas.openxmlformats.org/officeDocument/2006/relationships/hyperlink" Target="https://doi.org/10.1103/PhysRevE.73.03612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8.png"/><Relationship Id="rId4" Type="http://schemas.openxmlformats.org/officeDocument/2006/relationships/hyperlink" Target="https://www.remix3d.com/details/G009SWF2NW79" TargetMode="Externa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8.png"/><Relationship Id="rId4" Type="http://schemas.openxmlformats.org/officeDocument/2006/relationships/hyperlink" Target="https://www.remix3d.com/details/G009SWF2NW7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9AB89D0-8562-49A8-BAFA-01679A4CC96E}"/>
              </a:ext>
            </a:extLst>
          </p:cNvPr>
          <p:cNvSpPr>
            <a:spLocks noGrp="1"/>
          </p:cNvSpPr>
          <p:nvPr>
            <p:ph type="title"/>
          </p:nvPr>
        </p:nvSpPr>
        <p:spPr>
          <a:xfrm>
            <a:off x="336550" y="914400"/>
            <a:ext cx="7588800" cy="1800000"/>
          </a:xfrm>
        </p:spPr>
        <p:txBody>
          <a:bodyPr>
            <a:normAutofit fontScale="90000"/>
          </a:bodyPr>
          <a:lstStyle/>
          <a:p>
            <a:r>
              <a:rPr lang="en-US" dirty="0"/>
              <a:t>Unsupervised Graph Network Discrimination</a:t>
            </a:r>
            <a:br>
              <a:rPr lang="en-US" dirty="0"/>
            </a:br>
            <a:endParaRPr lang="en-US" dirty="0"/>
          </a:p>
        </p:txBody>
      </p:sp>
      <p:sp>
        <p:nvSpPr>
          <p:cNvPr id="23" name="Author's contact details">
            <a:extLst>
              <a:ext uri="{FF2B5EF4-FFF2-40B4-BE49-F238E27FC236}">
                <a16:creationId xmlns:a16="http://schemas.microsoft.com/office/drawing/2014/main" id="{F43A3CE6-1060-4EEC-AB5A-19160A9BEE3E}"/>
              </a:ext>
            </a:extLst>
          </p:cNvPr>
          <p:cNvSpPr>
            <a:spLocks noGrp="1"/>
          </p:cNvSpPr>
          <p:nvPr>
            <p:ph type="body" sz="quarter" idx="12"/>
          </p:nvPr>
        </p:nvSpPr>
        <p:spPr>
          <a:xfrm>
            <a:off x="336550" y="3501000"/>
            <a:ext cx="5759450" cy="3052200"/>
          </a:xfrm>
        </p:spPr>
        <p:txBody>
          <a:bodyPr/>
          <a:lstStyle/>
          <a:p>
            <a:r>
              <a:rPr lang="en-US" sz="2400" dirty="0" smtClean="0"/>
              <a:t>CSE499A.5</a:t>
            </a:r>
          </a:p>
          <a:p>
            <a:r>
              <a:rPr lang="en-US" sz="2400" dirty="0" smtClean="0"/>
              <a:t>Faculty</a:t>
            </a:r>
            <a:r>
              <a:rPr lang="en-US" sz="2400" dirty="0"/>
              <a:t>: Mohammad </a:t>
            </a:r>
            <a:r>
              <a:rPr lang="en-US" sz="2400" dirty="0" err="1"/>
              <a:t>Ashrafuzzaman</a:t>
            </a:r>
            <a:r>
              <a:rPr lang="en-US" sz="2400" dirty="0"/>
              <a:t> </a:t>
            </a:r>
            <a:r>
              <a:rPr lang="en-US" sz="2400" dirty="0" smtClean="0"/>
              <a:t>Khan (</a:t>
            </a:r>
            <a:r>
              <a:rPr lang="en-US" sz="2400" dirty="0" err="1" smtClean="0"/>
              <a:t>Azk</a:t>
            </a:r>
            <a:r>
              <a:rPr lang="en-US" sz="2400" dirty="0" smtClean="0"/>
              <a:t>)</a:t>
            </a:r>
          </a:p>
          <a:p>
            <a:endParaRPr lang="en-US" sz="2400" dirty="0"/>
          </a:p>
          <a:p>
            <a:r>
              <a:rPr lang="en-US" sz="2400" dirty="0" smtClean="0"/>
              <a:t>Done by:</a:t>
            </a:r>
          </a:p>
          <a:p>
            <a:pPr marL="457200" indent="-457200">
              <a:buAutoNum type="arabicPeriod"/>
            </a:pPr>
            <a:r>
              <a:rPr lang="en-US" sz="2400" dirty="0" smtClean="0"/>
              <a:t>Mahmud </a:t>
            </a:r>
            <a:r>
              <a:rPr lang="en-US" sz="2400" dirty="0" err="1"/>
              <a:t>Elahi</a:t>
            </a:r>
            <a:r>
              <a:rPr lang="en-US" sz="2400" dirty="0"/>
              <a:t> Akhter (</a:t>
            </a:r>
            <a:r>
              <a:rPr lang="en-US" sz="2400" dirty="0" smtClean="0"/>
              <a:t>1721498042)</a:t>
            </a:r>
          </a:p>
          <a:p>
            <a:pPr marL="457200" indent="-457200">
              <a:buAutoNum type="arabicPeriod"/>
            </a:pPr>
            <a:r>
              <a:rPr lang="en-US" sz="2400" dirty="0" err="1" smtClean="0"/>
              <a:t>Zahin</a:t>
            </a:r>
            <a:r>
              <a:rPr lang="en-US" sz="2400" dirty="0" smtClean="0"/>
              <a:t> Ahmed (1711020042)</a:t>
            </a:r>
            <a:endParaRPr lang="en-US" sz="2400" dirty="0"/>
          </a:p>
        </p:txBody>
      </p:sp>
      <mc:AlternateContent xmlns:mc="http://schemas.openxmlformats.org/markup-compatibility/2006">
        <mc:Choice xmlns:am3d="http://schemas.microsoft.com/office/drawing/2017/model3d" xmlns="" Requires="am3d">
          <p:graphicFrame>
            <p:nvGraphicFramePr>
              <p:cNvPr id="3" name="3D Model Velociraptor" title="Velociraptor">
                <a:extLst>
                  <a:ext uri="{FF2B5EF4-FFF2-40B4-BE49-F238E27FC236}">
                    <a16:creationId xmlns:a16="http://schemas.microsoft.com/office/drawing/2014/main" id="{0A2740D6-2EDB-48DF-B010-B8F6C6DD3054}"/>
                  </a:ext>
                </a:extLst>
              </p:cNvPr>
              <p:cNvGraphicFramePr>
                <a:graphicFrameLocks noChangeAspect="1"/>
              </p:cNvGraphicFramePr>
              <p:nvPr>
                <p:extLst>
                  <p:ext uri="{D42A27DB-BD31-4B8C-83A1-F6EECF244321}">
                    <p14:modId xmlns:p14="http://schemas.microsoft.com/office/powerpoint/2010/main" val="2446591604"/>
                  </p:ext>
                </p:extLst>
              </p:nvPr>
            </p:nvGraphicFramePr>
            <p:xfrm>
              <a:off x="1920001" y="572501"/>
              <a:ext cx="9915130" cy="7795867"/>
            </p:xfrm>
            <a:graphic>
              <a:graphicData uri="http://schemas.microsoft.com/office/drawing/2017/model3d">
                <am3d:model3d r:embed="rId3">
                  <am3d:spPr>
                    <a:xfrm>
                      <a:off x="0" y="0"/>
                      <a:ext cx="9915130" cy="7795867"/>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2" ay="-3600005" az="-2"/>
                    <am3d:postTrans dx="0" dy="0" dz="0"/>
                  </am3d:trans>
                  <am3d:attrSrcUrl r:id="rId4"/>
                  <am3d:raster rName="Office3DRenderer" rVer="16.0.8326">
                    <am3d:blip r:embed="rId5"/>
                  </am3d:raster>
                  <am3d:objViewport viewportSz="14560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Velociraptor" title="Velociraptor">
                <a:extLst>
                  <a:ext uri="{FF2B5EF4-FFF2-40B4-BE49-F238E27FC236}">
                    <a16:creationId xmlns:a16="http://schemas.microsoft.com/office/drawing/2014/main" id="{0A2740D6-2EDB-48DF-B010-B8F6C6DD3054}"/>
                  </a:ext>
                </a:extLst>
              </p:cNvPr>
              <p:cNvPicPr>
                <a:picLocks noGrp="1" noRot="1" noChangeAspect="1" noMove="1" noResize="1" noEditPoints="1" noAdjustHandles="1" noChangeArrowheads="1" noChangeShapeType="1" noCrop="1"/>
              </p:cNvPicPr>
              <p:nvPr/>
            </p:nvPicPr>
            <p:blipFill>
              <a:blip r:embed="rId6"/>
              <a:stretch>
                <a:fillRect/>
              </a:stretch>
            </p:blipFill>
            <p:spPr>
              <a:xfrm>
                <a:off x="1920001" y="572501"/>
                <a:ext cx="9915130" cy="7795867"/>
              </a:xfrm>
              <a:prstGeom prst="rect">
                <a:avLst/>
              </a:prstGeom>
              <a:effectLst/>
            </p:spPr>
          </p:pic>
        </mc:Fallback>
      </mc:AlternateContent>
    </p:spTree>
    <p:extLst>
      <p:ext uri="{BB962C8B-B14F-4D97-AF65-F5344CB8AC3E}">
        <p14:creationId xmlns:p14="http://schemas.microsoft.com/office/powerpoint/2010/main" val="4182405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B64926"/>
                </a:solidFill>
              </a:rPr>
              <a:t>Algorithms</a:t>
            </a:r>
            <a:r>
              <a:rPr lang="en-US" dirty="0" smtClean="0"/>
              <a:t> </a:t>
            </a:r>
            <a:endParaRPr lang="en-US" dirty="0"/>
          </a:p>
        </p:txBody>
      </p:sp>
      <p:sp>
        <p:nvSpPr>
          <p:cNvPr id="3" name="Content Placeholder 2"/>
          <p:cNvSpPr>
            <a:spLocks noGrp="1"/>
          </p:cNvSpPr>
          <p:nvPr>
            <p:ph sz="quarter" idx="11"/>
          </p:nvPr>
        </p:nvSpPr>
        <p:spPr>
          <a:xfrm>
            <a:off x="336000" y="1628774"/>
            <a:ext cx="11520000" cy="4619626"/>
          </a:xfrm>
        </p:spPr>
        <p:txBody>
          <a:bodyPr>
            <a:normAutofit/>
          </a:bodyPr>
          <a:lstStyle/>
          <a:p>
            <a:r>
              <a:rPr lang="en-US" sz="2400" dirty="0" smtClean="0"/>
              <a:t>Data Analysis:</a:t>
            </a:r>
          </a:p>
          <a:p>
            <a:pPr marL="914400" lvl="1" indent="-457200">
              <a:buFont typeface="Courier New" panose="02070309020205020404" pitchFamily="49" charset="0"/>
              <a:buChar char="o"/>
            </a:pPr>
            <a:r>
              <a:rPr lang="en-US" sz="2400" dirty="0" smtClean="0"/>
              <a:t>Boxplot</a:t>
            </a:r>
          </a:p>
          <a:p>
            <a:pPr marL="914400" lvl="1" indent="-457200">
              <a:buFont typeface="Courier New" panose="02070309020205020404" pitchFamily="49" charset="0"/>
              <a:buChar char="o"/>
            </a:pPr>
            <a:r>
              <a:rPr lang="en-US" sz="2400" dirty="0" smtClean="0"/>
              <a:t>Correlation matrix</a:t>
            </a:r>
          </a:p>
          <a:p>
            <a:r>
              <a:rPr lang="en-US" sz="2400" dirty="0" smtClean="0"/>
              <a:t>Unsupervised Learning/Clustering / </a:t>
            </a:r>
            <a:r>
              <a:rPr lang="en-US" sz="2400" dirty="0"/>
              <a:t>N</a:t>
            </a:r>
            <a:r>
              <a:rPr lang="en-US" sz="2400" dirty="0" smtClean="0"/>
              <a:t>on-linear </a:t>
            </a:r>
            <a:r>
              <a:rPr lang="en-US" sz="2400" dirty="0"/>
              <a:t>dimension reduction</a:t>
            </a:r>
            <a:r>
              <a:rPr lang="en-US" sz="2400" dirty="0" smtClean="0"/>
              <a:t>:</a:t>
            </a:r>
          </a:p>
          <a:p>
            <a:pPr marL="914400" lvl="1" indent="-457200">
              <a:buFont typeface="Courier New" panose="02070309020205020404" pitchFamily="49" charset="0"/>
              <a:buChar char="o"/>
            </a:pPr>
            <a:r>
              <a:rPr lang="en-US" sz="2400" dirty="0"/>
              <a:t>Principle Component Analysis (PCA</a:t>
            </a:r>
            <a:r>
              <a:rPr lang="en-US" sz="2400" dirty="0" smtClean="0"/>
              <a:t>)</a:t>
            </a:r>
          </a:p>
          <a:p>
            <a:pPr marL="914400" lvl="1" indent="-457200">
              <a:buFont typeface="Courier New" panose="02070309020205020404" pitchFamily="49" charset="0"/>
              <a:buChar char="o"/>
            </a:pPr>
            <a:r>
              <a:rPr lang="en-US" sz="2400" dirty="0" smtClean="0"/>
              <a:t>t-SNE</a:t>
            </a:r>
          </a:p>
          <a:p>
            <a:pPr marL="914400" lvl="1" indent="-457200">
              <a:buFont typeface="Courier New" panose="02070309020205020404" pitchFamily="49" charset="0"/>
              <a:buChar char="o"/>
            </a:pPr>
            <a:r>
              <a:rPr lang="en-US" sz="2400" dirty="0" smtClean="0"/>
              <a:t>k-means clustering</a:t>
            </a:r>
          </a:p>
          <a:p>
            <a:pPr marL="914400" lvl="1" indent="-457200">
              <a:buFont typeface="Courier New" panose="02070309020205020404" pitchFamily="49" charset="0"/>
              <a:buChar char="o"/>
            </a:pPr>
            <a:r>
              <a:rPr lang="en-US" sz="2400" dirty="0"/>
              <a:t>Density-based spatial clustering of applications with </a:t>
            </a:r>
            <a:r>
              <a:rPr lang="en-US" sz="2400" dirty="0" smtClean="0"/>
              <a:t>noise (DBSCAN)</a:t>
            </a:r>
          </a:p>
          <a:p>
            <a:pPr marL="914400" lvl="1" indent="-457200">
              <a:buFont typeface="Courier New" panose="02070309020205020404" pitchFamily="49" charset="0"/>
              <a:buChar char="o"/>
            </a:pPr>
            <a:r>
              <a:rPr lang="en-US" sz="2400" dirty="0" err="1" smtClean="0"/>
              <a:t>Umap</a:t>
            </a:r>
            <a:endParaRPr lang="en-US" sz="2400" dirty="0" smtClean="0"/>
          </a:p>
          <a:p>
            <a:pPr marL="914400" lvl="1" indent="-457200">
              <a:buFont typeface="Courier New" panose="02070309020205020404" pitchFamily="49" charset="0"/>
              <a:buChar char="o"/>
            </a:pPr>
            <a:r>
              <a:rPr lang="en-US" sz="2400" dirty="0" smtClean="0"/>
              <a:t>Sammons map</a:t>
            </a:r>
          </a:p>
          <a:p>
            <a:pPr lvl="1"/>
            <a:endParaRPr lang="en-US" sz="2400" dirty="0" smtClean="0"/>
          </a:p>
        </p:txBody>
      </p:sp>
    </p:spTree>
    <p:extLst>
      <p:ext uri="{BB962C8B-B14F-4D97-AF65-F5344CB8AC3E}">
        <p14:creationId xmlns:p14="http://schemas.microsoft.com/office/powerpoint/2010/main" val="2078405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362200" y="2895600"/>
            <a:ext cx="7772400" cy="838200"/>
          </a:xfrm>
        </p:spPr>
        <p:txBody>
          <a:bodyPr>
            <a:noAutofit/>
          </a:bodyPr>
          <a:lstStyle/>
          <a:p>
            <a:pPr marL="0" indent="0" algn="ctr">
              <a:buNone/>
            </a:pPr>
            <a:r>
              <a:rPr lang="en-US" sz="4400" dirty="0" smtClean="0">
                <a:solidFill>
                  <a:schemeClr val="accent3"/>
                </a:solidFill>
              </a:rPr>
              <a:t>RESULTS</a:t>
            </a:r>
          </a:p>
          <a:p>
            <a:pPr marL="0" indent="0" algn="ctr">
              <a:buNone/>
            </a:pPr>
            <a:r>
              <a:rPr lang="en-US" sz="4400" dirty="0" smtClean="0">
                <a:solidFill>
                  <a:schemeClr val="accent3"/>
                </a:solidFill>
              </a:rPr>
              <a:t>(on the P2P-Gnutella04 dataset)</a:t>
            </a:r>
            <a:endParaRPr lang="en-US" sz="4400" dirty="0">
              <a:solidFill>
                <a:schemeClr val="accent3"/>
              </a:solidFill>
            </a:endParaRPr>
          </a:p>
        </p:txBody>
      </p:sp>
    </p:spTree>
    <p:extLst>
      <p:ext uri="{BB962C8B-B14F-4D97-AF65-F5344CB8AC3E}">
        <p14:creationId xmlns:p14="http://schemas.microsoft.com/office/powerpoint/2010/main" val="4021837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5693866"/>
          </a:xfrm>
          <a:prstGeom prst="rect">
            <a:avLst/>
          </a:prstGeom>
          <a:noFill/>
        </p:spPr>
        <p:txBody>
          <a:bodyPr wrap="square" rtlCol="0">
            <a:spAutoFit/>
          </a:bodyPr>
          <a:lstStyle/>
          <a:p>
            <a:r>
              <a:rPr lang="en-US" sz="2800" dirty="0" smtClean="0">
                <a:solidFill>
                  <a:schemeClr val="accent3"/>
                </a:solidFill>
              </a:rPr>
              <a:t>DATA</a:t>
            </a:r>
          </a:p>
          <a:p>
            <a:endParaRPr lang="en-US" sz="2800" dirty="0">
              <a:solidFill>
                <a:schemeClr val="accent3"/>
              </a:solidFill>
            </a:endParaRPr>
          </a:p>
          <a:p>
            <a:r>
              <a:rPr lang="en-US" sz="2800" dirty="0" smtClean="0">
                <a:solidFill>
                  <a:schemeClr val="accent3"/>
                </a:solidFill>
              </a:rPr>
              <a:t>ANALYSIS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752600"/>
            <a:ext cx="5283200" cy="2971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902" y="1752601"/>
            <a:ext cx="5283200" cy="2971800"/>
          </a:xfrm>
          <a:prstGeom prst="rect">
            <a:avLst/>
          </a:prstGeom>
        </p:spPr>
      </p:pic>
      <p:sp>
        <p:nvSpPr>
          <p:cNvPr id="7" name="TextBox 6"/>
          <p:cNvSpPr txBox="1"/>
          <p:nvPr/>
        </p:nvSpPr>
        <p:spPr>
          <a:xfrm>
            <a:off x="3098800" y="4800600"/>
            <a:ext cx="914400" cy="369332"/>
          </a:xfrm>
          <a:prstGeom prst="rect">
            <a:avLst/>
          </a:prstGeom>
          <a:noFill/>
        </p:spPr>
        <p:txBody>
          <a:bodyPr wrap="square" rtlCol="0">
            <a:spAutoFit/>
          </a:bodyPr>
          <a:lstStyle/>
          <a:p>
            <a:r>
              <a:rPr lang="en-US" dirty="0" smtClean="0"/>
              <a:t>Boxplot</a:t>
            </a:r>
            <a:endParaRPr lang="en-US" dirty="0"/>
          </a:p>
        </p:txBody>
      </p:sp>
      <p:sp>
        <p:nvSpPr>
          <p:cNvPr id="8" name="TextBox 7"/>
          <p:cNvSpPr txBox="1"/>
          <p:nvPr/>
        </p:nvSpPr>
        <p:spPr>
          <a:xfrm>
            <a:off x="8386503" y="4800600"/>
            <a:ext cx="1647998" cy="369332"/>
          </a:xfrm>
          <a:prstGeom prst="rect">
            <a:avLst/>
          </a:prstGeom>
          <a:noFill/>
        </p:spPr>
        <p:txBody>
          <a:bodyPr wrap="square" rtlCol="0">
            <a:spAutoFit/>
          </a:bodyPr>
          <a:lstStyle/>
          <a:p>
            <a:r>
              <a:rPr lang="en-US" dirty="0" smtClean="0"/>
              <a:t>Correlation plot</a:t>
            </a:r>
            <a:endParaRPr lang="en-US" dirty="0"/>
          </a:p>
        </p:txBody>
      </p:sp>
    </p:spTree>
    <p:extLst>
      <p:ext uri="{BB962C8B-B14F-4D97-AF65-F5344CB8AC3E}">
        <p14:creationId xmlns:p14="http://schemas.microsoft.com/office/powerpoint/2010/main" val="230632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193970" y="3693913"/>
            <a:ext cx="4822371" cy="26306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57200"/>
            <a:ext cx="4577787" cy="262822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971" y="457200"/>
            <a:ext cx="4800600" cy="267226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99" y="3693913"/>
            <a:ext cx="4577787" cy="2630687"/>
          </a:xfrm>
          <a:prstGeom prst="rect">
            <a:avLst/>
          </a:prstGeom>
        </p:spPr>
      </p:pic>
      <p:sp>
        <p:nvSpPr>
          <p:cNvPr id="12" name="TextBox 11"/>
          <p:cNvSpPr txBox="1"/>
          <p:nvPr/>
        </p:nvSpPr>
        <p:spPr>
          <a:xfrm>
            <a:off x="152400" y="228600"/>
            <a:ext cx="381000" cy="3970318"/>
          </a:xfrm>
          <a:prstGeom prst="rect">
            <a:avLst/>
          </a:prstGeom>
          <a:noFill/>
        </p:spPr>
        <p:txBody>
          <a:bodyPr wrap="square" rtlCol="0">
            <a:spAutoFit/>
          </a:bodyPr>
          <a:lstStyle/>
          <a:p>
            <a:r>
              <a:rPr lang="en-US" sz="2800" dirty="0" smtClean="0">
                <a:solidFill>
                  <a:schemeClr val="accent3"/>
                </a:solidFill>
              </a:rPr>
              <a:t>PCA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sp>
        <p:nvSpPr>
          <p:cNvPr id="13" name="TextBox 12"/>
          <p:cNvSpPr txBox="1"/>
          <p:nvPr/>
        </p:nvSpPr>
        <p:spPr>
          <a:xfrm>
            <a:off x="2057400" y="3059668"/>
            <a:ext cx="2057400" cy="369332"/>
          </a:xfrm>
          <a:prstGeom prst="rect">
            <a:avLst/>
          </a:prstGeom>
          <a:noFill/>
        </p:spPr>
        <p:txBody>
          <a:bodyPr wrap="square" rtlCol="0">
            <a:spAutoFit/>
          </a:bodyPr>
          <a:lstStyle/>
          <a:p>
            <a:r>
              <a:rPr lang="en-US" dirty="0" smtClean="0"/>
              <a:t>Cos2 Contribution</a:t>
            </a:r>
            <a:endParaRPr lang="en-US" dirty="0"/>
          </a:p>
        </p:txBody>
      </p:sp>
      <p:sp>
        <p:nvSpPr>
          <p:cNvPr id="14" name="TextBox 13"/>
          <p:cNvSpPr txBox="1"/>
          <p:nvPr/>
        </p:nvSpPr>
        <p:spPr>
          <a:xfrm>
            <a:off x="7565570" y="3129463"/>
            <a:ext cx="2416629" cy="369332"/>
          </a:xfrm>
          <a:prstGeom prst="rect">
            <a:avLst/>
          </a:prstGeom>
          <a:noFill/>
        </p:spPr>
        <p:txBody>
          <a:bodyPr wrap="square" rtlCol="0">
            <a:spAutoFit/>
          </a:bodyPr>
          <a:lstStyle/>
          <a:p>
            <a:r>
              <a:rPr lang="en-US" dirty="0" smtClean="0"/>
              <a:t>Dimension Contribution</a:t>
            </a:r>
            <a:endParaRPr lang="en-US" dirty="0"/>
          </a:p>
        </p:txBody>
      </p:sp>
      <p:sp>
        <p:nvSpPr>
          <p:cNvPr id="15" name="TextBox 14"/>
          <p:cNvSpPr txBox="1"/>
          <p:nvPr/>
        </p:nvSpPr>
        <p:spPr>
          <a:xfrm>
            <a:off x="2514600" y="6324600"/>
            <a:ext cx="1143000" cy="369332"/>
          </a:xfrm>
          <a:prstGeom prst="rect">
            <a:avLst/>
          </a:prstGeom>
          <a:noFill/>
        </p:spPr>
        <p:txBody>
          <a:bodyPr wrap="square" rtlCol="0">
            <a:spAutoFit/>
          </a:bodyPr>
          <a:lstStyle/>
          <a:p>
            <a:r>
              <a:rPr lang="en-US" dirty="0" smtClean="0"/>
              <a:t>Scree plot</a:t>
            </a:r>
            <a:endParaRPr lang="en-US" dirty="0"/>
          </a:p>
        </p:txBody>
      </p:sp>
      <p:sp>
        <p:nvSpPr>
          <p:cNvPr id="16" name="TextBox 15"/>
          <p:cNvSpPr txBox="1"/>
          <p:nvPr/>
        </p:nvSpPr>
        <p:spPr>
          <a:xfrm>
            <a:off x="8215991" y="6324600"/>
            <a:ext cx="756560" cy="369332"/>
          </a:xfrm>
          <a:prstGeom prst="rect">
            <a:avLst/>
          </a:prstGeom>
          <a:noFill/>
        </p:spPr>
        <p:txBody>
          <a:bodyPr wrap="square" rtlCol="0">
            <a:spAutoFit/>
          </a:bodyPr>
          <a:lstStyle/>
          <a:p>
            <a:r>
              <a:rPr lang="en-US" dirty="0" err="1" smtClean="0"/>
              <a:t>Biplot</a:t>
            </a:r>
            <a:endParaRPr lang="en-US" dirty="0"/>
          </a:p>
        </p:txBody>
      </p:sp>
    </p:spTree>
    <p:extLst>
      <p:ext uri="{BB962C8B-B14F-4D97-AF65-F5344CB8AC3E}">
        <p14:creationId xmlns:p14="http://schemas.microsoft.com/office/powerpoint/2010/main" val="4275551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231" y="49049"/>
            <a:ext cx="3200400" cy="1800226"/>
          </a:xfrm>
          <a:prstGeom prst="rect">
            <a:avLst/>
          </a:prstGeom>
        </p:spPr>
      </p:pic>
      <p:sp>
        <p:nvSpPr>
          <p:cNvPr id="6" name="TextBox 5"/>
          <p:cNvSpPr txBox="1"/>
          <p:nvPr/>
        </p:nvSpPr>
        <p:spPr>
          <a:xfrm>
            <a:off x="152400" y="-152400"/>
            <a:ext cx="685800" cy="6986528"/>
          </a:xfrm>
          <a:prstGeom prst="rect">
            <a:avLst/>
          </a:prstGeom>
          <a:noFill/>
        </p:spPr>
        <p:txBody>
          <a:bodyPr wrap="square" rtlCol="0">
            <a:spAutoFit/>
          </a:bodyPr>
          <a:lstStyle/>
          <a:p>
            <a:r>
              <a:rPr lang="en-US" sz="2800" dirty="0" smtClean="0">
                <a:solidFill>
                  <a:schemeClr val="accent3"/>
                </a:solidFill>
              </a:rPr>
              <a:t>t-</a:t>
            </a:r>
          </a:p>
          <a:p>
            <a:r>
              <a:rPr lang="en-US" sz="2800" dirty="0" smtClean="0">
                <a:solidFill>
                  <a:schemeClr val="accent3"/>
                </a:solidFill>
              </a:rPr>
              <a:t>S</a:t>
            </a:r>
          </a:p>
          <a:p>
            <a:r>
              <a:rPr lang="en-US" sz="2800" dirty="0" smtClean="0">
                <a:solidFill>
                  <a:schemeClr val="accent3"/>
                </a:solidFill>
              </a:rPr>
              <a:t>N</a:t>
            </a:r>
          </a:p>
          <a:p>
            <a:r>
              <a:rPr lang="en-US" sz="2800" dirty="0" smtClean="0">
                <a:solidFill>
                  <a:schemeClr val="accent3"/>
                </a:solidFill>
              </a:rPr>
              <a:t>E</a:t>
            </a:r>
          </a:p>
          <a:p>
            <a:endParaRPr lang="en-US" sz="2800" dirty="0">
              <a:solidFill>
                <a:schemeClr val="accent3"/>
              </a:solidFill>
            </a:endParaRPr>
          </a:p>
          <a:p>
            <a:r>
              <a:rPr lang="en-US" sz="2800" dirty="0" smtClean="0">
                <a:solidFill>
                  <a:schemeClr val="accent3"/>
                </a:solidFill>
              </a:rPr>
              <a:t>P</a:t>
            </a:r>
          </a:p>
          <a:p>
            <a:r>
              <a:rPr lang="en-US" sz="2800" dirty="0" smtClean="0">
                <a:solidFill>
                  <a:schemeClr val="accent3"/>
                </a:solidFill>
              </a:rPr>
              <a:t>L</a:t>
            </a:r>
          </a:p>
          <a:p>
            <a:r>
              <a:rPr lang="en-US" sz="2800" dirty="0" smtClean="0">
                <a:solidFill>
                  <a:schemeClr val="accent3"/>
                </a:solidFill>
              </a:rPr>
              <a:t>O</a:t>
            </a:r>
          </a:p>
          <a:p>
            <a:r>
              <a:rPr lang="en-US" sz="2800" dirty="0" smtClean="0">
                <a:solidFill>
                  <a:schemeClr val="accent3"/>
                </a:solidFill>
              </a:rPr>
              <a:t>T</a:t>
            </a:r>
          </a:p>
          <a:p>
            <a:r>
              <a:rPr lang="en-US" sz="2800" dirty="0" smtClean="0">
                <a:solidFill>
                  <a:schemeClr val="accent3"/>
                </a:solidFill>
              </a:rPr>
              <a:t>S</a:t>
            </a:r>
          </a:p>
          <a:p>
            <a:r>
              <a:rPr lang="en-US" sz="2800" dirty="0" smtClean="0">
                <a:solidFill>
                  <a:schemeClr val="accent3"/>
                </a:solidFill>
              </a:rPr>
              <a:t>(1</a:t>
            </a:r>
            <a:r>
              <a:rPr lang="en-US" sz="2800" baseline="30000" dirty="0" smtClean="0">
                <a:solidFill>
                  <a:schemeClr val="accent3"/>
                </a:solidFill>
              </a:rPr>
              <a:t>st</a:t>
            </a:r>
          </a:p>
          <a:p>
            <a:r>
              <a:rPr lang="en-US" sz="2800" dirty="0" smtClean="0">
                <a:solidFill>
                  <a:schemeClr val="accent3"/>
                </a:solidFill>
              </a:rPr>
              <a:t>M</a:t>
            </a:r>
          </a:p>
          <a:p>
            <a:r>
              <a:rPr lang="en-US" sz="2800" dirty="0" smtClean="0">
                <a:solidFill>
                  <a:schemeClr val="accent3"/>
                </a:solidFill>
              </a:rPr>
              <a:t>O</a:t>
            </a:r>
          </a:p>
          <a:p>
            <a:r>
              <a:rPr lang="en-US" sz="2800" dirty="0" smtClean="0">
                <a:solidFill>
                  <a:schemeClr val="accent3"/>
                </a:solidFill>
              </a:rPr>
              <a:t>D</a:t>
            </a:r>
          </a:p>
          <a:p>
            <a:r>
              <a:rPr lang="en-US" sz="2800" dirty="0" smtClean="0">
                <a:solidFill>
                  <a:schemeClr val="accent3"/>
                </a:solidFill>
              </a:rPr>
              <a:t>E</a:t>
            </a:r>
          </a:p>
          <a:p>
            <a:r>
              <a:rPr lang="en-US" sz="2800" dirty="0" smtClean="0">
                <a:solidFill>
                  <a:schemeClr val="accent3"/>
                </a:solidFill>
              </a:rPr>
              <a:t>L)</a:t>
            </a:r>
          </a:p>
        </p:txBody>
      </p:sp>
      <p:sp>
        <p:nvSpPr>
          <p:cNvPr id="7" name="TextBox 6"/>
          <p:cNvSpPr txBox="1"/>
          <p:nvPr/>
        </p:nvSpPr>
        <p:spPr>
          <a:xfrm>
            <a:off x="2281693" y="1900747"/>
            <a:ext cx="1242107" cy="369332"/>
          </a:xfrm>
          <a:prstGeom prst="rect">
            <a:avLst/>
          </a:prstGeom>
          <a:noFill/>
        </p:spPr>
        <p:txBody>
          <a:bodyPr wrap="square" rtlCol="0">
            <a:spAutoFit/>
          </a:bodyPr>
          <a:lstStyle/>
          <a:p>
            <a:r>
              <a:rPr lang="en-US" dirty="0" smtClean="0"/>
              <a:t>Model</a:t>
            </a:r>
            <a:r>
              <a:rPr lang="en-US" sz="700" dirty="0"/>
              <a:t> </a:t>
            </a:r>
            <a:r>
              <a:rPr lang="en-US" dirty="0"/>
              <a:t>1</a:t>
            </a:r>
            <a:endParaRPr lang="en-US" sz="7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464" y="49050"/>
            <a:ext cx="3200400" cy="1800225"/>
          </a:xfrm>
          <a:prstGeom prst="rect">
            <a:avLst/>
          </a:prstGeom>
        </p:spPr>
      </p:pic>
      <p:sp>
        <p:nvSpPr>
          <p:cNvPr id="9" name="TextBox 8"/>
          <p:cNvSpPr txBox="1"/>
          <p:nvPr/>
        </p:nvSpPr>
        <p:spPr>
          <a:xfrm>
            <a:off x="6108116" y="1918606"/>
            <a:ext cx="1066799" cy="369332"/>
          </a:xfrm>
          <a:prstGeom prst="rect">
            <a:avLst/>
          </a:prstGeom>
          <a:noFill/>
        </p:spPr>
        <p:txBody>
          <a:bodyPr wrap="square" rtlCol="0">
            <a:spAutoFit/>
          </a:bodyPr>
          <a:lstStyle/>
          <a:p>
            <a:r>
              <a:rPr lang="en-US" dirty="0" smtClean="0"/>
              <a:t>Model 2</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864" y="49050"/>
            <a:ext cx="3200400" cy="1800225"/>
          </a:xfrm>
          <a:prstGeom prst="rect">
            <a:avLst/>
          </a:prstGeom>
        </p:spPr>
      </p:pic>
      <p:sp>
        <p:nvSpPr>
          <p:cNvPr id="11" name="TextBox 10"/>
          <p:cNvSpPr txBox="1"/>
          <p:nvPr/>
        </p:nvSpPr>
        <p:spPr>
          <a:xfrm>
            <a:off x="9733764" y="1849275"/>
            <a:ext cx="990600" cy="369332"/>
          </a:xfrm>
          <a:prstGeom prst="rect">
            <a:avLst/>
          </a:prstGeom>
          <a:noFill/>
        </p:spPr>
        <p:txBody>
          <a:bodyPr wrap="square" rtlCol="0">
            <a:spAutoFit/>
          </a:bodyPr>
          <a:lstStyle/>
          <a:p>
            <a:r>
              <a:rPr lang="en-US" dirty="0" smtClean="0"/>
              <a:t>Model 3</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438400"/>
            <a:ext cx="3200400" cy="1800225"/>
          </a:xfrm>
          <a:prstGeom prst="rect">
            <a:avLst/>
          </a:prstGeom>
        </p:spPr>
      </p:pic>
      <p:sp>
        <p:nvSpPr>
          <p:cNvPr id="13" name="TextBox 12"/>
          <p:cNvSpPr txBox="1"/>
          <p:nvPr/>
        </p:nvSpPr>
        <p:spPr>
          <a:xfrm>
            <a:off x="2239432" y="4335571"/>
            <a:ext cx="990600" cy="369332"/>
          </a:xfrm>
          <a:prstGeom prst="rect">
            <a:avLst/>
          </a:prstGeom>
          <a:noFill/>
        </p:spPr>
        <p:txBody>
          <a:bodyPr wrap="square" rtlCol="0">
            <a:spAutoFit/>
          </a:bodyPr>
          <a:lstStyle/>
          <a:p>
            <a:r>
              <a:rPr lang="en-US" dirty="0" smtClean="0"/>
              <a:t>Model 4</a:t>
            </a:r>
            <a:endParaRPr lang="en-US"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316" y="2438086"/>
            <a:ext cx="3200400" cy="1800224"/>
          </a:xfrm>
          <a:prstGeom prst="rect">
            <a:avLst/>
          </a:prstGeom>
        </p:spPr>
      </p:pic>
      <p:sp>
        <p:nvSpPr>
          <p:cNvPr id="15" name="TextBox 14"/>
          <p:cNvSpPr txBox="1"/>
          <p:nvPr/>
        </p:nvSpPr>
        <p:spPr>
          <a:xfrm>
            <a:off x="6154361" y="4255409"/>
            <a:ext cx="974307" cy="369332"/>
          </a:xfrm>
          <a:prstGeom prst="rect">
            <a:avLst/>
          </a:prstGeom>
          <a:noFill/>
        </p:spPr>
        <p:txBody>
          <a:bodyPr wrap="square" rtlCol="0">
            <a:spAutoFit/>
          </a:bodyPr>
          <a:lstStyle/>
          <a:p>
            <a:r>
              <a:rPr lang="en-US" dirty="0" smtClean="0"/>
              <a:t>Model 5</a:t>
            </a:r>
            <a:endParaRPr lang="en-US" dirty="0"/>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8864" y="2438085"/>
            <a:ext cx="3200400" cy="1800225"/>
          </a:xfrm>
          <a:prstGeom prst="rect">
            <a:avLst/>
          </a:prstGeom>
        </p:spPr>
      </p:pic>
      <p:sp>
        <p:nvSpPr>
          <p:cNvPr id="17" name="TextBox 16"/>
          <p:cNvSpPr txBox="1"/>
          <p:nvPr/>
        </p:nvSpPr>
        <p:spPr>
          <a:xfrm>
            <a:off x="9733764" y="4255409"/>
            <a:ext cx="933994" cy="369332"/>
          </a:xfrm>
          <a:prstGeom prst="rect">
            <a:avLst/>
          </a:prstGeom>
          <a:noFill/>
        </p:spPr>
        <p:txBody>
          <a:bodyPr wrap="square" rtlCol="0">
            <a:spAutoFit/>
          </a:bodyPr>
          <a:lstStyle/>
          <a:p>
            <a:r>
              <a:rPr lang="en-US" dirty="0" smtClean="0"/>
              <a:t>Model 6</a:t>
            </a:r>
            <a:endParaRPr lang="en-US" dirty="0"/>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0422" y="4717966"/>
            <a:ext cx="3200400" cy="1800224"/>
          </a:xfrm>
          <a:prstGeom prst="rect">
            <a:avLst/>
          </a:prstGeom>
        </p:spPr>
      </p:pic>
      <p:sp>
        <p:nvSpPr>
          <p:cNvPr id="19" name="TextBox 18"/>
          <p:cNvSpPr txBox="1"/>
          <p:nvPr/>
        </p:nvSpPr>
        <p:spPr>
          <a:xfrm>
            <a:off x="2232137" y="6519164"/>
            <a:ext cx="948587" cy="369332"/>
          </a:xfrm>
          <a:prstGeom prst="rect">
            <a:avLst/>
          </a:prstGeom>
          <a:noFill/>
        </p:spPr>
        <p:txBody>
          <a:bodyPr wrap="square" rtlCol="0">
            <a:spAutoFit/>
          </a:bodyPr>
          <a:lstStyle/>
          <a:p>
            <a:r>
              <a:rPr lang="en-US" dirty="0" smtClean="0"/>
              <a:t>Model 7</a:t>
            </a:r>
            <a:endParaRPr lang="en-US" dirty="0"/>
          </a:p>
        </p:txBody>
      </p:sp>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1314" y="4715789"/>
            <a:ext cx="3200400" cy="1800224"/>
          </a:xfrm>
          <a:prstGeom prst="rect">
            <a:avLst/>
          </a:prstGeom>
        </p:spPr>
      </p:pic>
      <p:sp>
        <p:nvSpPr>
          <p:cNvPr id="21" name="TextBox 20"/>
          <p:cNvSpPr txBox="1"/>
          <p:nvPr/>
        </p:nvSpPr>
        <p:spPr>
          <a:xfrm>
            <a:off x="6147838" y="6501017"/>
            <a:ext cx="987351" cy="369332"/>
          </a:xfrm>
          <a:prstGeom prst="rect">
            <a:avLst/>
          </a:prstGeom>
          <a:noFill/>
        </p:spPr>
        <p:txBody>
          <a:bodyPr wrap="square" rtlCol="0">
            <a:spAutoFit/>
          </a:bodyPr>
          <a:lstStyle/>
          <a:p>
            <a:r>
              <a:rPr lang="en-US" dirty="0" smtClean="0"/>
              <a:t>Model 8</a:t>
            </a:r>
            <a:endParaRPr lang="en-US" dirty="0"/>
          </a:p>
        </p:txBody>
      </p:sp>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28864" y="4715789"/>
            <a:ext cx="3200400" cy="1800225"/>
          </a:xfrm>
          <a:prstGeom prst="rect">
            <a:avLst/>
          </a:prstGeom>
        </p:spPr>
      </p:pic>
      <p:sp>
        <p:nvSpPr>
          <p:cNvPr id="23" name="TextBox 22"/>
          <p:cNvSpPr txBox="1"/>
          <p:nvPr/>
        </p:nvSpPr>
        <p:spPr>
          <a:xfrm>
            <a:off x="9829800" y="6464796"/>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56541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4401205"/>
          </a:xfrm>
          <a:prstGeom prst="rect">
            <a:avLst/>
          </a:prstGeom>
          <a:noFill/>
        </p:spPr>
        <p:txBody>
          <a:bodyPr wrap="square" rtlCol="0">
            <a:spAutoFit/>
          </a:bodyPr>
          <a:lstStyle/>
          <a:p>
            <a:r>
              <a:rPr lang="en-US" sz="2800" dirty="0" smtClean="0">
                <a:solidFill>
                  <a:schemeClr val="accent3"/>
                </a:solidFill>
              </a:rPr>
              <a:t>UMAP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048000" cy="2032000"/>
          </a:xfrm>
          <a:prstGeom prst="rect">
            <a:avLst/>
          </a:prstGeom>
        </p:spPr>
      </p:pic>
      <p:sp>
        <p:nvSpPr>
          <p:cNvPr id="6" name="TextBox 5"/>
          <p:cNvSpPr txBox="1"/>
          <p:nvPr/>
        </p:nvSpPr>
        <p:spPr>
          <a:xfrm>
            <a:off x="2286000" y="1981200"/>
            <a:ext cx="990600" cy="369332"/>
          </a:xfrm>
          <a:prstGeom prst="rect">
            <a:avLst/>
          </a:prstGeom>
          <a:noFill/>
        </p:spPr>
        <p:txBody>
          <a:bodyPr wrap="square" rtlCol="0">
            <a:spAutoFit/>
          </a:bodyPr>
          <a:lstStyle/>
          <a:p>
            <a:r>
              <a:rPr lang="en-US" dirty="0" smtClean="0"/>
              <a:t>Model 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
            <a:ext cx="3048000" cy="2032000"/>
          </a:xfrm>
          <a:prstGeom prst="rect">
            <a:avLst/>
          </a:prstGeom>
        </p:spPr>
      </p:pic>
      <p:sp>
        <p:nvSpPr>
          <p:cNvPr id="8" name="TextBox 7"/>
          <p:cNvSpPr txBox="1"/>
          <p:nvPr/>
        </p:nvSpPr>
        <p:spPr>
          <a:xfrm>
            <a:off x="5753100" y="1967469"/>
            <a:ext cx="990600" cy="369332"/>
          </a:xfrm>
          <a:prstGeom prst="rect">
            <a:avLst/>
          </a:prstGeom>
          <a:noFill/>
        </p:spPr>
        <p:txBody>
          <a:bodyPr wrap="square" rtlCol="0">
            <a:spAutoFit/>
          </a:bodyPr>
          <a:lstStyle/>
          <a:p>
            <a:r>
              <a:rPr lang="en-US" dirty="0" smtClean="0"/>
              <a:t>Model 2</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1" y="1"/>
            <a:ext cx="3048000" cy="2032000"/>
          </a:xfrm>
          <a:prstGeom prst="rect">
            <a:avLst/>
          </a:prstGeom>
        </p:spPr>
      </p:pic>
      <p:sp>
        <p:nvSpPr>
          <p:cNvPr id="10" name="TextBox 9"/>
          <p:cNvSpPr txBox="1"/>
          <p:nvPr/>
        </p:nvSpPr>
        <p:spPr>
          <a:xfrm>
            <a:off x="9258301" y="1967469"/>
            <a:ext cx="990600" cy="369332"/>
          </a:xfrm>
          <a:prstGeom prst="rect">
            <a:avLst/>
          </a:prstGeom>
          <a:noFill/>
        </p:spPr>
        <p:txBody>
          <a:bodyPr wrap="square" rtlCol="0">
            <a:spAutoFit/>
          </a:bodyPr>
          <a:lstStyle/>
          <a:p>
            <a:r>
              <a:rPr lang="en-US" dirty="0" smtClean="0"/>
              <a:t>Model 3</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286000"/>
            <a:ext cx="3080828" cy="2053885"/>
          </a:xfrm>
          <a:prstGeom prst="rect">
            <a:avLst/>
          </a:prstGeom>
        </p:spPr>
      </p:pic>
      <p:sp>
        <p:nvSpPr>
          <p:cNvPr id="12" name="TextBox 11"/>
          <p:cNvSpPr txBox="1"/>
          <p:nvPr/>
        </p:nvSpPr>
        <p:spPr>
          <a:xfrm>
            <a:off x="2288177" y="4267200"/>
            <a:ext cx="990600" cy="369332"/>
          </a:xfrm>
          <a:prstGeom prst="rect">
            <a:avLst/>
          </a:prstGeom>
          <a:noFill/>
        </p:spPr>
        <p:txBody>
          <a:bodyPr wrap="square" rtlCol="0">
            <a:spAutoFit/>
          </a:bodyPr>
          <a:lstStyle/>
          <a:p>
            <a:r>
              <a:rPr lang="en-US" dirty="0" smtClean="0"/>
              <a:t>Model 4</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001" y="2286000"/>
            <a:ext cx="3080828" cy="2053885"/>
          </a:xfrm>
          <a:prstGeom prst="rect">
            <a:avLst/>
          </a:prstGeom>
        </p:spPr>
      </p:pic>
      <p:sp>
        <p:nvSpPr>
          <p:cNvPr id="14" name="TextBox 13"/>
          <p:cNvSpPr txBox="1"/>
          <p:nvPr/>
        </p:nvSpPr>
        <p:spPr>
          <a:xfrm>
            <a:off x="5803889" y="4289250"/>
            <a:ext cx="990600" cy="369332"/>
          </a:xfrm>
          <a:prstGeom prst="rect">
            <a:avLst/>
          </a:prstGeom>
          <a:noFill/>
        </p:spPr>
        <p:txBody>
          <a:bodyPr wrap="square" rtlCol="0">
            <a:spAutoFit/>
          </a:bodyPr>
          <a:lstStyle/>
          <a:p>
            <a:r>
              <a:rPr lang="en-US" dirty="0" smtClean="0"/>
              <a:t>Model 5</a:t>
            </a:r>
            <a:endParaRPr lang="en-US"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9600" y="2272268"/>
            <a:ext cx="3048001" cy="2032001"/>
          </a:xfrm>
          <a:prstGeom prst="rect">
            <a:avLst/>
          </a:prstGeom>
        </p:spPr>
      </p:pic>
      <p:sp>
        <p:nvSpPr>
          <p:cNvPr id="16" name="TextBox 15"/>
          <p:cNvSpPr txBox="1"/>
          <p:nvPr/>
        </p:nvSpPr>
        <p:spPr>
          <a:xfrm>
            <a:off x="9297830" y="4240015"/>
            <a:ext cx="990600" cy="369332"/>
          </a:xfrm>
          <a:prstGeom prst="rect">
            <a:avLst/>
          </a:prstGeom>
          <a:noFill/>
        </p:spPr>
        <p:txBody>
          <a:bodyPr wrap="square" rtlCol="0">
            <a:spAutoFit/>
          </a:bodyPr>
          <a:lstStyle/>
          <a:p>
            <a:r>
              <a:rPr lang="en-US" dirty="0" smtClean="0"/>
              <a:t>Model 6</a:t>
            </a:r>
            <a:endParaRPr lang="en-US" dirty="0"/>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200" y="4572000"/>
            <a:ext cx="3080828" cy="2053885"/>
          </a:xfrm>
          <a:prstGeom prst="rect">
            <a:avLst/>
          </a:prstGeom>
        </p:spPr>
      </p:pic>
      <p:sp>
        <p:nvSpPr>
          <p:cNvPr id="18" name="TextBox 17"/>
          <p:cNvSpPr txBox="1"/>
          <p:nvPr/>
        </p:nvSpPr>
        <p:spPr>
          <a:xfrm>
            <a:off x="2264314" y="6553200"/>
            <a:ext cx="990600" cy="369332"/>
          </a:xfrm>
          <a:prstGeom prst="rect">
            <a:avLst/>
          </a:prstGeom>
          <a:noFill/>
        </p:spPr>
        <p:txBody>
          <a:bodyPr wrap="square" rtlCol="0">
            <a:spAutoFit/>
          </a:bodyPr>
          <a:lstStyle/>
          <a:p>
            <a:r>
              <a:rPr lang="en-US" dirty="0" smtClean="0"/>
              <a:t>Model 7</a:t>
            </a:r>
            <a:endParaRPr lang="en-US" dirty="0"/>
          </a:p>
        </p:txBody>
      </p:sp>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6001" y="4572611"/>
            <a:ext cx="3129227" cy="2086151"/>
          </a:xfrm>
          <a:prstGeom prst="rect">
            <a:avLst/>
          </a:prstGeom>
        </p:spPr>
      </p:pic>
      <p:sp>
        <p:nvSpPr>
          <p:cNvPr id="20" name="TextBox 19"/>
          <p:cNvSpPr txBox="1"/>
          <p:nvPr/>
        </p:nvSpPr>
        <p:spPr>
          <a:xfrm>
            <a:off x="5803889" y="6553927"/>
            <a:ext cx="990600" cy="369332"/>
          </a:xfrm>
          <a:prstGeom prst="rect">
            <a:avLst/>
          </a:prstGeom>
          <a:noFill/>
        </p:spPr>
        <p:txBody>
          <a:bodyPr wrap="square" rtlCol="0">
            <a:spAutoFit/>
          </a:bodyPr>
          <a:lstStyle/>
          <a:p>
            <a:r>
              <a:rPr lang="en-US" dirty="0" smtClean="0"/>
              <a:t>Model 8</a:t>
            </a:r>
            <a:endParaRPr lang="en-US" dirty="0"/>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9600" y="4572000"/>
            <a:ext cx="3048001" cy="2082800"/>
          </a:xfrm>
          <a:prstGeom prst="rect">
            <a:avLst/>
          </a:prstGeom>
        </p:spPr>
      </p:pic>
      <p:sp>
        <p:nvSpPr>
          <p:cNvPr id="22" name="TextBox 21"/>
          <p:cNvSpPr txBox="1"/>
          <p:nvPr/>
        </p:nvSpPr>
        <p:spPr>
          <a:xfrm>
            <a:off x="9448800" y="6577094"/>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4035533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381000" cy="6986528"/>
          </a:xfrm>
          <a:prstGeom prst="rect">
            <a:avLst/>
          </a:prstGeom>
          <a:noFill/>
        </p:spPr>
        <p:txBody>
          <a:bodyPr wrap="square" rtlCol="0">
            <a:spAutoFit/>
          </a:bodyPr>
          <a:lstStyle/>
          <a:p>
            <a:r>
              <a:rPr lang="en-US" sz="2800" dirty="0" smtClean="0">
                <a:solidFill>
                  <a:schemeClr val="accent3"/>
                </a:solidFill>
              </a:rPr>
              <a:t>SAMMON</a:t>
            </a:r>
          </a:p>
          <a:p>
            <a:endParaRPr lang="en-US" sz="2800" dirty="0">
              <a:solidFill>
                <a:schemeClr val="accent3"/>
              </a:solidFill>
            </a:endParaRPr>
          </a:p>
          <a:p>
            <a:r>
              <a:rPr lang="en-US" sz="2800" dirty="0" smtClean="0">
                <a:solidFill>
                  <a:schemeClr val="accent3"/>
                </a:solidFill>
              </a:rPr>
              <a:t>MAP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5240"/>
            <a:ext cx="3225800" cy="189071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52251"/>
            <a:ext cx="3225800" cy="18907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199" y="52251"/>
            <a:ext cx="3225800" cy="189071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2285999"/>
            <a:ext cx="3225800" cy="189071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2285999"/>
            <a:ext cx="3225801" cy="189071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7199" y="2285999"/>
            <a:ext cx="3225801" cy="1890714"/>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400" y="4572000"/>
            <a:ext cx="3225799" cy="189071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200" y="4572000"/>
            <a:ext cx="3225800" cy="189071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77199" y="4572000"/>
            <a:ext cx="3225800" cy="1890714"/>
          </a:xfrm>
          <a:prstGeom prst="rect">
            <a:avLst/>
          </a:prstGeom>
        </p:spPr>
      </p:pic>
      <p:sp>
        <p:nvSpPr>
          <p:cNvPr id="12" name="TextBox 11"/>
          <p:cNvSpPr txBox="1"/>
          <p:nvPr/>
        </p:nvSpPr>
        <p:spPr>
          <a:xfrm>
            <a:off x="2286000" y="1842531"/>
            <a:ext cx="990600" cy="369332"/>
          </a:xfrm>
          <a:prstGeom prst="rect">
            <a:avLst/>
          </a:prstGeom>
          <a:noFill/>
        </p:spPr>
        <p:txBody>
          <a:bodyPr wrap="square" rtlCol="0">
            <a:spAutoFit/>
          </a:bodyPr>
          <a:lstStyle/>
          <a:p>
            <a:r>
              <a:rPr lang="en-US" dirty="0" smtClean="0"/>
              <a:t>Model 1</a:t>
            </a:r>
            <a:endParaRPr lang="en-US" dirty="0"/>
          </a:p>
        </p:txBody>
      </p:sp>
      <p:sp>
        <p:nvSpPr>
          <p:cNvPr id="13" name="TextBox 12"/>
          <p:cNvSpPr txBox="1"/>
          <p:nvPr/>
        </p:nvSpPr>
        <p:spPr>
          <a:xfrm>
            <a:off x="5753100" y="1828800"/>
            <a:ext cx="990600" cy="369332"/>
          </a:xfrm>
          <a:prstGeom prst="rect">
            <a:avLst/>
          </a:prstGeom>
          <a:noFill/>
        </p:spPr>
        <p:txBody>
          <a:bodyPr wrap="square" rtlCol="0">
            <a:spAutoFit/>
          </a:bodyPr>
          <a:lstStyle/>
          <a:p>
            <a:r>
              <a:rPr lang="en-US" dirty="0" smtClean="0"/>
              <a:t>Model 2</a:t>
            </a:r>
            <a:endParaRPr lang="en-US" dirty="0"/>
          </a:p>
        </p:txBody>
      </p:sp>
      <p:sp>
        <p:nvSpPr>
          <p:cNvPr id="14" name="TextBox 13"/>
          <p:cNvSpPr txBox="1"/>
          <p:nvPr/>
        </p:nvSpPr>
        <p:spPr>
          <a:xfrm>
            <a:off x="9258301" y="1828800"/>
            <a:ext cx="990600" cy="369332"/>
          </a:xfrm>
          <a:prstGeom prst="rect">
            <a:avLst/>
          </a:prstGeom>
          <a:noFill/>
        </p:spPr>
        <p:txBody>
          <a:bodyPr wrap="square" rtlCol="0">
            <a:spAutoFit/>
          </a:bodyPr>
          <a:lstStyle/>
          <a:p>
            <a:r>
              <a:rPr lang="en-US" dirty="0" smtClean="0"/>
              <a:t>Model 3</a:t>
            </a:r>
            <a:endParaRPr lang="en-US" dirty="0"/>
          </a:p>
        </p:txBody>
      </p:sp>
      <p:sp>
        <p:nvSpPr>
          <p:cNvPr id="15" name="TextBox 14"/>
          <p:cNvSpPr txBox="1"/>
          <p:nvPr/>
        </p:nvSpPr>
        <p:spPr>
          <a:xfrm>
            <a:off x="2288177" y="4128531"/>
            <a:ext cx="990600" cy="369332"/>
          </a:xfrm>
          <a:prstGeom prst="rect">
            <a:avLst/>
          </a:prstGeom>
          <a:noFill/>
        </p:spPr>
        <p:txBody>
          <a:bodyPr wrap="square" rtlCol="0">
            <a:spAutoFit/>
          </a:bodyPr>
          <a:lstStyle/>
          <a:p>
            <a:r>
              <a:rPr lang="en-US" dirty="0" smtClean="0"/>
              <a:t>Model 4</a:t>
            </a:r>
            <a:endParaRPr lang="en-US" dirty="0"/>
          </a:p>
        </p:txBody>
      </p:sp>
      <p:sp>
        <p:nvSpPr>
          <p:cNvPr id="16" name="TextBox 15"/>
          <p:cNvSpPr txBox="1"/>
          <p:nvPr/>
        </p:nvSpPr>
        <p:spPr>
          <a:xfrm>
            <a:off x="5803889" y="4150581"/>
            <a:ext cx="990600" cy="369332"/>
          </a:xfrm>
          <a:prstGeom prst="rect">
            <a:avLst/>
          </a:prstGeom>
          <a:noFill/>
        </p:spPr>
        <p:txBody>
          <a:bodyPr wrap="square" rtlCol="0">
            <a:spAutoFit/>
          </a:bodyPr>
          <a:lstStyle/>
          <a:p>
            <a:r>
              <a:rPr lang="en-US" dirty="0" smtClean="0"/>
              <a:t>Model 5</a:t>
            </a:r>
            <a:endParaRPr lang="en-US" dirty="0"/>
          </a:p>
        </p:txBody>
      </p:sp>
      <p:sp>
        <p:nvSpPr>
          <p:cNvPr id="17" name="TextBox 16"/>
          <p:cNvSpPr txBox="1"/>
          <p:nvPr/>
        </p:nvSpPr>
        <p:spPr>
          <a:xfrm>
            <a:off x="9297830" y="4101346"/>
            <a:ext cx="990600" cy="369332"/>
          </a:xfrm>
          <a:prstGeom prst="rect">
            <a:avLst/>
          </a:prstGeom>
          <a:noFill/>
        </p:spPr>
        <p:txBody>
          <a:bodyPr wrap="square" rtlCol="0">
            <a:spAutoFit/>
          </a:bodyPr>
          <a:lstStyle/>
          <a:p>
            <a:r>
              <a:rPr lang="en-US" dirty="0" smtClean="0"/>
              <a:t>Model 6</a:t>
            </a:r>
            <a:endParaRPr lang="en-US" dirty="0"/>
          </a:p>
        </p:txBody>
      </p:sp>
      <p:sp>
        <p:nvSpPr>
          <p:cNvPr id="18" name="TextBox 17"/>
          <p:cNvSpPr txBox="1"/>
          <p:nvPr/>
        </p:nvSpPr>
        <p:spPr>
          <a:xfrm>
            <a:off x="2264314" y="6414531"/>
            <a:ext cx="990600" cy="369332"/>
          </a:xfrm>
          <a:prstGeom prst="rect">
            <a:avLst/>
          </a:prstGeom>
          <a:noFill/>
        </p:spPr>
        <p:txBody>
          <a:bodyPr wrap="square" rtlCol="0">
            <a:spAutoFit/>
          </a:bodyPr>
          <a:lstStyle/>
          <a:p>
            <a:r>
              <a:rPr lang="en-US" dirty="0" smtClean="0"/>
              <a:t>Model 7</a:t>
            </a:r>
            <a:endParaRPr lang="en-US" dirty="0"/>
          </a:p>
        </p:txBody>
      </p:sp>
      <p:sp>
        <p:nvSpPr>
          <p:cNvPr id="19" name="TextBox 18"/>
          <p:cNvSpPr txBox="1"/>
          <p:nvPr/>
        </p:nvSpPr>
        <p:spPr>
          <a:xfrm>
            <a:off x="5803889" y="6415258"/>
            <a:ext cx="990600" cy="369332"/>
          </a:xfrm>
          <a:prstGeom prst="rect">
            <a:avLst/>
          </a:prstGeom>
          <a:noFill/>
        </p:spPr>
        <p:txBody>
          <a:bodyPr wrap="square" rtlCol="0">
            <a:spAutoFit/>
          </a:bodyPr>
          <a:lstStyle/>
          <a:p>
            <a:r>
              <a:rPr lang="en-US" dirty="0" smtClean="0"/>
              <a:t>Model 8</a:t>
            </a:r>
            <a:endParaRPr lang="en-US" dirty="0"/>
          </a:p>
        </p:txBody>
      </p:sp>
      <p:sp>
        <p:nvSpPr>
          <p:cNvPr id="20" name="TextBox 19"/>
          <p:cNvSpPr txBox="1"/>
          <p:nvPr/>
        </p:nvSpPr>
        <p:spPr>
          <a:xfrm>
            <a:off x="9448800" y="6438425"/>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401853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381000" cy="5262979"/>
          </a:xfrm>
          <a:prstGeom prst="rect">
            <a:avLst/>
          </a:prstGeom>
          <a:noFill/>
        </p:spPr>
        <p:txBody>
          <a:bodyPr wrap="square" rtlCol="0">
            <a:spAutoFit/>
          </a:bodyPr>
          <a:lstStyle/>
          <a:p>
            <a:r>
              <a:rPr lang="en-US" sz="2800" dirty="0" smtClean="0">
                <a:solidFill>
                  <a:schemeClr val="accent3"/>
                </a:solidFill>
              </a:rPr>
              <a:t>DBSCAN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28600"/>
            <a:ext cx="2713434" cy="175413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28600"/>
            <a:ext cx="2715768" cy="17556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5734" y="228600"/>
            <a:ext cx="2713434" cy="175413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2438400"/>
            <a:ext cx="2711053" cy="17526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600" y="2438400"/>
            <a:ext cx="2711053" cy="17526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400" y="2438400"/>
            <a:ext cx="2711053" cy="17526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7800" y="4645152"/>
            <a:ext cx="2711053" cy="17526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0600" y="4645152"/>
            <a:ext cx="2711053" cy="175260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3400" y="4645153"/>
            <a:ext cx="2711053" cy="1752600"/>
          </a:xfrm>
          <a:prstGeom prst="rect">
            <a:avLst/>
          </a:prstGeom>
        </p:spPr>
      </p:pic>
      <p:sp>
        <p:nvSpPr>
          <p:cNvPr id="12" name="TextBox 11"/>
          <p:cNvSpPr txBox="1"/>
          <p:nvPr/>
        </p:nvSpPr>
        <p:spPr>
          <a:xfrm>
            <a:off x="2286000" y="1918731"/>
            <a:ext cx="990600" cy="369332"/>
          </a:xfrm>
          <a:prstGeom prst="rect">
            <a:avLst/>
          </a:prstGeom>
          <a:noFill/>
        </p:spPr>
        <p:txBody>
          <a:bodyPr wrap="square" rtlCol="0">
            <a:spAutoFit/>
          </a:bodyPr>
          <a:lstStyle/>
          <a:p>
            <a:r>
              <a:rPr lang="en-US" dirty="0" smtClean="0"/>
              <a:t>Model 1</a:t>
            </a:r>
            <a:endParaRPr lang="en-US" dirty="0"/>
          </a:p>
        </p:txBody>
      </p:sp>
      <p:sp>
        <p:nvSpPr>
          <p:cNvPr id="13" name="TextBox 12"/>
          <p:cNvSpPr txBox="1"/>
          <p:nvPr/>
        </p:nvSpPr>
        <p:spPr>
          <a:xfrm>
            <a:off x="5753100" y="1905000"/>
            <a:ext cx="990600" cy="369332"/>
          </a:xfrm>
          <a:prstGeom prst="rect">
            <a:avLst/>
          </a:prstGeom>
          <a:noFill/>
        </p:spPr>
        <p:txBody>
          <a:bodyPr wrap="square" rtlCol="0">
            <a:spAutoFit/>
          </a:bodyPr>
          <a:lstStyle/>
          <a:p>
            <a:r>
              <a:rPr lang="en-US" dirty="0" smtClean="0"/>
              <a:t>Model 2</a:t>
            </a:r>
            <a:endParaRPr lang="en-US" dirty="0"/>
          </a:p>
        </p:txBody>
      </p:sp>
      <p:sp>
        <p:nvSpPr>
          <p:cNvPr id="14" name="TextBox 13"/>
          <p:cNvSpPr txBox="1"/>
          <p:nvPr/>
        </p:nvSpPr>
        <p:spPr>
          <a:xfrm>
            <a:off x="9220200" y="1890428"/>
            <a:ext cx="990600" cy="369332"/>
          </a:xfrm>
          <a:prstGeom prst="rect">
            <a:avLst/>
          </a:prstGeom>
          <a:noFill/>
        </p:spPr>
        <p:txBody>
          <a:bodyPr wrap="square" rtlCol="0">
            <a:spAutoFit/>
          </a:bodyPr>
          <a:lstStyle/>
          <a:p>
            <a:r>
              <a:rPr lang="en-US" dirty="0" smtClean="0"/>
              <a:t>Model 3</a:t>
            </a:r>
            <a:endParaRPr lang="en-US" dirty="0"/>
          </a:p>
        </p:txBody>
      </p:sp>
      <p:sp>
        <p:nvSpPr>
          <p:cNvPr id="15" name="TextBox 14"/>
          <p:cNvSpPr txBox="1"/>
          <p:nvPr/>
        </p:nvSpPr>
        <p:spPr>
          <a:xfrm>
            <a:off x="2288177" y="4204731"/>
            <a:ext cx="990600" cy="369332"/>
          </a:xfrm>
          <a:prstGeom prst="rect">
            <a:avLst/>
          </a:prstGeom>
          <a:noFill/>
        </p:spPr>
        <p:txBody>
          <a:bodyPr wrap="square" rtlCol="0">
            <a:spAutoFit/>
          </a:bodyPr>
          <a:lstStyle/>
          <a:p>
            <a:r>
              <a:rPr lang="en-US" dirty="0" smtClean="0"/>
              <a:t>Model 4</a:t>
            </a:r>
            <a:endParaRPr lang="en-US" dirty="0"/>
          </a:p>
        </p:txBody>
      </p:sp>
      <p:sp>
        <p:nvSpPr>
          <p:cNvPr id="16" name="TextBox 15"/>
          <p:cNvSpPr txBox="1"/>
          <p:nvPr/>
        </p:nvSpPr>
        <p:spPr>
          <a:xfrm>
            <a:off x="5803889" y="4226781"/>
            <a:ext cx="990600" cy="369332"/>
          </a:xfrm>
          <a:prstGeom prst="rect">
            <a:avLst/>
          </a:prstGeom>
          <a:noFill/>
        </p:spPr>
        <p:txBody>
          <a:bodyPr wrap="square" rtlCol="0">
            <a:spAutoFit/>
          </a:bodyPr>
          <a:lstStyle/>
          <a:p>
            <a:r>
              <a:rPr lang="en-US" dirty="0" smtClean="0"/>
              <a:t>Model 5</a:t>
            </a:r>
            <a:endParaRPr lang="en-US" dirty="0"/>
          </a:p>
        </p:txBody>
      </p:sp>
      <p:sp>
        <p:nvSpPr>
          <p:cNvPr id="17" name="TextBox 16"/>
          <p:cNvSpPr txBox="1"/>
          <p:nvPr/>
        </p:nvSpPr>
        <p:spPr>
          <a:xfrm>
            <a:off x="9215846" y="4204731"/>
            <a:ext cx="990600" cy="369332"/>
          </a:xfrm>
          <a:prstGeom prst="rect">
            <a:avLst/>
          </a:prstGeom>
          <a:noFill/>
        </p:spPr>
        <p:txBody>
          <a:bodyPr wrap="square" rtlCol="0">
            <a:spAutoFit/>
          </a:bodyPr>
          <a:lstStyle/>
          <a:p>
            <a:r>
              <a:rPr lang="en-US" dirty="0" smtClean="0"/>
              <a:t>Model 6</a:t>
            </a:r>
            <a:endParaRPr lang="en-US" dirty="0"/>
          </a:p>
        </p:txBody>
      </p:sp>
      <p:sp>
        <p:nvSpPr>
          <p:cNvPr id="18" name="TextBox 17"/>
          <p:cNvSpPr txBox="1"/>
          <p:nvPr/>
        </p:nvSpPr>
        <p:spPr>
          <a:xfrm>
            <a:off x="2326277" y="6397752"/>
            <a:ext cx="990600" cy="369332"/>
          </a:xfrm>
          <a:prstGeom prst="rect">
            <a:avLst/>
          </a:prstGeom>
          <a:noFill/>
        </p:spPr>
        <p:txBody>
          <a:bodyPr wrap="square" rtlCol="0">
            <a:spAutoFit/>
          </a:bodyPr>
          <a:lstStyle/>
          <a:p>
            <a:r>
              <a:rPr lang="en-US" dirty="0" smtClean="0"/>
              <a:t>Model 7</a:t>
            </a:r>
            <a:endParaRPr lang="en-US" dirty="0"/>
          </a:p>
        </p:txBody>
      </p:sp>
      <p:sp>
        <p:nvSpPr>
          <p:cNvPr id="19" name="TextBox 18"/>
          <p:cNvSpPr txBox="1"/>
          <p:nvPr/>
        </p:nvSpPr>
        <p:spPr>
          <a:xfrm>
            <a:off x="5750923" y="6476709"/>
            <a:ext cx="990600" cy="369332"/>
          </a:xfrm>
          <a:prstGeom prst="rect">
            <a:avLst/>
          </a:prstGeom>
          <a:noFill/>
        </p:spPr>
        <p:txBody>
          <a:bodyPr wrap="square" rtlCol="0">
            <a:spAutoFit/>
          </a:bodyPr>
          <a:lstStyle/>
          <a:p>
            <a:r>
              <a:rPr lang="en-US" dirty="0" smtClean="0"/>
              <a:t>Model 8</a:t>
            </a:r>
            <a:endParaRPr lang="en-US" dirty="0"/>
          </a:p>
        </p:txBody>
      </p:sp>
      <p:sp>
        <p:nvSpPr>
          <p:cNvPr id="20" name="TextBox 19"/>
          <p:cNvSpPr txBox="1"/>
          <p:nvPr/>
        </p:nvSpPr>
        <p:spPr>
          <a:xfrm>
            <a:off x="9215846" y="6397752"/>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1460906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362200" y="2895600"/>
            <a:ext cx="7772400" cy="838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smtClean="0">
                <a:solidFill>
                  <a:schemeClr val="accent3"/>
                </a:solidFill>
              </a:rPr>
              <a:t>RESULTS</a:t>
            </a:r>
          </a:p>
          <a:p>
            <a:pPr marL="0" indent="0" algn="ctr">
              <a:buFont typeface="Arial" panose="020B0604020202020204" pitchFamily="34" charset="0"/>
              <a:buNone/>
            </a:pPr>
            <a:r>
              <a:rPr lang="en-US" sz="4400" dirty="0" smtClean="0">
                <a:solidFill>
                  <a:schemeClr val="accent3"/>
                </a:solidFill>
              </a:rPr>
              <a:t>(on the ca-</a:t>
            </a:r>
            <a:r>
              <a:rPr lang="en-US" sz="4400" dirty="0" err="1" smtClean="0">
                <a:solidFill>
                  <a:schemeClr val="accent3"/>
                </a:solidFill>
              </a:rPr>
              <a:t>HepPH</a:t>
            </a:r>
            <a:r>
              <a:rPr lang="en-US" sz="4400" dirty="0" smtClean="0">
                <a:solidFill>
                  <a:schemeClr val="accent3"/>
                </a:solidFill>
              </a:rPr>
              <a:t> dataset)</a:t>
            </a:r>
            <a:endParaRPr lang="en-US" sz="4400" dirty="0">
              <a:solidFill>
                <a:schemeClr val="accent3"/>
              </a:solidFill>
            </a:endParaRPr>
          </a:p>
        </p:txBody>
      </p:sp>
    </p:spTree>
    <p:extLst>
      <p:ext uri="{BB962C8B-B14F-4D97-AF65-F5344CB8AC3E}">
        <p14:creationId xmlns:p14="http://schemas.microsoft.com/office/powerpoint/2010/main" val="3079225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ANALYSIS</a:t>
            </a:r>
          </a:p>
        </p:txBody>
      </p:sp>
      <p:sp>
        <p:nvSpPr>
          <p:cNvPr id="7" name="TextBox 6"/>
          <p:cNvSpPr txBox="1"/>
          <p:nvPr/>
        </p:nvSpPr>
        <p:spPr>
          <a:xfrm>
            <a:off x="3098800" y="48006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Boxplot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8" name="TextBox 7"/>
          <p:cNvSpPr txBox="1"/>
          <p:nvPr/>
        </p:nvSpPr>
        <p:spPr>
          <a:xfrm>
            <a:off x="8386503" y="4800600"/>
            <a:ext cx="16479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Correlation 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004" y="1843086"/>
            <a:ext cx="5257800" cy="2957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556" y="1843086"/>
            <a:ext cx="5262726" cy="2960284"/>
          </a:xfrm>
          <a:prstGeom prst="rect">
            <a:avLst/>
          </a:prstGeom>
        </p:spPr>
      </p:pic>
    </p:spTree>
    <p:extLst>
      <p:ext uri="{BB962C8B-B14F-4D97-AF65-F5344CB8AC3E}">
        <p14:creationId xmlns:p14="http://schemas.microsoft.com/office/powerpoint/2010/main" val="388905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29EA470-9264-443A-A06E-FDFF0B05DEDC}"/>
              </a:ext>
            </a:extLst>
          </p:cNvPr>
          <p:cNvSpPr>
            <a:spLocks noGrp="1"/>
          </p:cNvSpPr>
          <p:nvPr>
            <p:ph type="ctrTitle"/>
          </p:nvPr>
        </p:nvSpPr>
        <p:spPr/>
        <p:txBody>
          <a:bodyPr/>
          <a:lstStyle/>
          <a:p>
            <a:r>
              <a:rPr lang="en-US" dirty="0" smtClean="0"/>
              <a:t>Introduction</a:t>
            </a:r>
            <a:endParaRPr lang="en-US" dirty="0"/>
          </a:p>
        </p:txBody>
      </p:sp>
      <p:sp>
        <p:nvSpPr>
          <p:cNvPr id="14"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0" y="2561501"/>
            <a:ext cx="60960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Deck description">
            <a:extLst>
              <a:ext uri="{FF2B5EF4-FFF2-40B4-BE49-F238E27FC236}">
                <a16:creationId xmlns:a16="http://schemas.microsoft.com/office/drawing/2014/main" id="{0337D7D5-6958-4BAB-A4C4-0671891AEF10}"/>
              </a:ext>
            </a:extLst>
          </p:cNvPr>
          <p:cNvSpPr txBox="1">
            <a:spLocks/>
          </p:cNvSpPr>
          <p:nvPr/>
        </p:nvSpPr>
        <p:spPr>
          <a:xfrm>
            <a:off x="152400" y="2819400"/>
            <a:ext cx="5256000" cy="3896451"/>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Huge networks exist all around us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email communication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social media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e-commerce</a:t>
            </a:r>
            <a:endParaRPr lang="en-US" sz="2500" dirty="0" smtClean="0">
              <a:latin typeface="+mn-lt"/>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Each network holds information regarding the behavior and characteristics of its members. </a:t>
            </a: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Extracting this information from known networks, might in turn help in identifying an unknown network.</a:t>
            </a: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Centrality values are usually used in analyzing a network</a:t>
            </a:r>
            <a:endParaRPr lang="en-US" sz="1800" dirty="0">
              <a:latin typeface="+mn-lt"/>
              <a:ea typeface="Verdana" panose="020B0604030504040204" pitchFamily="34" charset="0"/>
              <a:cs typeface="Verdana" panose="020B0604030504040204" pitchFamily="34" charset="0"/>
            </a:endParaRPr>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096E169A-CBE2-4838-8681-641781551CF3}"/>
                  </a:ext>
                </a:extLst>
              </p:cNvPr>
              <p:cNvGraphicFramePr>
                <a:graphicFrameLocks noChangeAspect="1"/>
              </p:cNvGraphicFramePr>
              <p:nvPr>
                <p:extLst>
                  <p:ext uri="{D42A27DB-BD31-4B8C-83A1-F6EECF244321}">
                    <p14:modId xmlns:p14="http://schemas.microsoft.com/office/powerpoint/2010/main" val="2058775138"/>
                  </p:ext>
                </p:extLst>
              </p:nvPr>
            </p:nvGraphicFramePr>
            <p:xfrm>
              <a:off x="5088000" y="-3941978"/>
              <a:ext cx="16776000" cy="11141956"/>
            </p:xfrm>
            <a:graphic>
              <a:graphicData uri="http://schemas.microsoft.com/office/drawing/2017/model3d">
                <am3d:model3d r:embed="rId6">
                  <am3d:spPr>
                    <a:xfrm>
                      <a:off x="0" y="0"/>
                      <a:ext cx="16776000" cy="11141956"/>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0517831" ay="-1289803" az="10696408"/>
                    <am3d:postTrans dx="0" dy="0" dz="0"/>
                  </am3d:trans>
                  <am3d:attrSrcUrl r:id="rId7"/>
                  <am3d:raster rName="Office3DRenderer" rVer="16.0.8326">
                    <am3d:blip r:embed="rId8"/>
                  </am3d:raster>
                  <am3d:objViewport viewportSz="21428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096E169A-CBE2-4838-8681-641781551CF3}"/>
                  </a:ext>
                </a:extLst>
              </p:cNvPr>
              <p:cNvPicPr>
                <a:picLocks noGrp="1" noRot="1" noChangeAspect="1" noMove="1" noResize="1" noEditPoints="1" noAdjustHandles="1" noChangeArrowheads="1" noChangeShapeType="1" noCrop="1"/>
              </p:cNvPicPr>
              <p:nvPr/>
            </p:nvPicPr>
            <p:blipFill>
              <a:blip r:embed="rId9"/>
              <a:stretch>
                <a:fillRect/>
              </a:stretch>
            </p:blipFill>
            <p:spPr>
              <a:xfrm>
                <a:off x="5088000" y="-3941978"/>
                <a:ext cx="16776000" cy="11141956"/>
              </a:xfrm>
              <a:prstGeom prst="rect">
                <a:avLst/>
              </a:prstGeom>
              <a:effectLst/>
            </p:spPr>
          </p:pic>
        </mc:Fallback>
      </mc:AlternateContent>
    </p:spTree>
    <p:extLst>
      <p:ext uri="{BB962C8B-B14F-4D97-AF65-F5344CB8AC3E}">
        <p14:creationId xmlns:p14="http://schemas.microsoft.com/office/powerpoint/2010/main" val="400642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52400" y="228600"/>
            <a:ext cx="381000"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PCA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3" name="TextBox 12"/>
          <p:cNvSpPr txBox="1"/>
          <p:nvPr/>
        </p:nvSpPr>
        <p:spPr>
          <a:xfrm>
            <a:off x="2362200" y="2944797"/>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Cos2 Contribution</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7467600" y="2944797"/>
            <a:ext cx="24166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Dimension Contribution</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590800" y="6049657"/>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Scree 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8305800" y="6049657"/>
            <a:ext cx="756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solidFill>
                <a:effectLst/>
                <a:uLnTx/>
                <a:uFillTx/>
                <a:latin typeface="Garamond"/>
                <a:ea typeface="+mn-ea"/>
                <a:cs typeface="+mn-cs"/>
              </a:rPr>
              <a:t>Biplot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1159"/>
            <a:ext cx="4876800" cy="27432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287" y="291159"/>
            <a:ext cx="4876800" cy="27432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3396018"/>
            <a:ext cx="4876800" cy="2743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6287" y="3396018"/>
            <a:ext cx="4876800" cy="2743200"/>
          </a:xfrm>
          <a:prstGeom prst="rect">
            <a:avLst/>
          </a:prstGeom>
        </p:spPr>
      </p:pic>
    </p:spTree>
    <p:extLst>
      <p:ext uri="{BB962C8B-B14F-4D97-AF65-F5344CB8AC3E}">
        <p14:creationId xmlns:p14="http://schemas.microsoft.com/office/powerpoint/2010/main" val="2321918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152400"/>
            <a:ext cx="685800" cy="69865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(1</a:t>
            </a:r>
            <a:r>
              <a:rPr kumimoji="0" lang="en-US" sz="2800" b="0" i="0" u="none" strike="noStrike" kern="1200" cap="none" spc="0" normalizeH="0" baseline="30000" noProof="0" dirty="0" smtClean="0">
                <a:ln>
                  <a:noFill/>
                </a:ln>
                <a:solidFill>
                  <a:srgbClr val="B64926"/>
                </a:solidFill>
                <a:effectLst/>
                <a:uLnTx/>
                <a:uFillTx/>
                <a:latin typeface="Garamond"/>
                <a:ea typeface="+mn-ea"/>
                <a:cs typeface="+mn-cs"/>
              </a:rPr>
              <a:t>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L)</a:t>
            </a:r>
          </a:p>
        </p:txBody>
      </p:sp>
      <p:sp>
        <p:nvSpPr>
          <p:cNvPr id="7" name="TextBox 6"/>
          <p:cNvSpPr txBox="1"/>
          <p:nvPr/>
        </p:nvSpPr>
        <p:spPr>
          <a:xfrm>
            <a:off x="2281693" y="1900747"/>
            <a:ext cx="12421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a:t>
            </a:r>
            <a:r>
              <a:rPr kumimoji="0" lang="en-US" sz="700" b="0" i="0" u="none" strike="noStrike" kern="1200" cap="none" spc="0" normalizeH="0" baseline="0" noProof="0" dirty="0">
                <a:ln>
                  <a:noFill/>
                </a:ln>
                <a:solidFill>
                  <a:prstClr val="black"/>
                </a:solidFill>
                <a:effectLst/>
                <a:uLnTx/>
                <a:uFillTx/>
                <a:latin typeface="Garamond"/>
                <a:ea typeface="+mn-ea"/>
                <a:cs typeface="+mn-cs"/>
              </a:rPr>
              <a:t> </a:t>
            </a:r>
            <a:r>
              <a:rPr kumimoji="0" lang="en-US" sz="1800" b="0" i="0" u="none" strike="noStrike" kern="1200" cap="none" spc="0" normalizeH="0" baseline="0" noProof="0" dirty="0">
                <a:ln>
                  <a:noFill/>
                </a:ln>
                <a:solidFill>
                  <a:prstClr val="black"/>
                </a:solidFill>
                <a:effectLst/>
                <a:uLnTx/>
                <a:uFillTx/>
                <a:latin typeface="Garamond"/>
                <a:ea typeface="+mn-ea"/>
                <a:cs typeface="+mn-cs"/>
              </a:rPr>
              <a:t>1</a:t>
            </a:r>
            <a:endParaRPr kumimoji="0" lang="en-US" sz="700" b="0" i="0" u="none" strike="noStrike" kern="1200" cap="none" spc="0" normalizeH="0" baseline="0" noProof="0" dirty="0">
              <a:ln>
                <a:noFill/>
              </a:ln>
              <a:solidFill>
                <a:prstClr val="black"/>
              </a:solidFill>
              <a:effectLst/>
              <a:uLnTx/>
              <a:uFillTx/>
              <a:latin typeface="Garamond"/>
              <a:ea typeface="+mn-ea"/>
              <a:cs typeface="+mn-cs"/>
            </a:endParaRPr>
          </a:p>
        </p:txBody>
      </p:sp>
      <p:sp>
        <p:nvSpPr>
          <p:cNvPr id="9" name="TextBox 8"/>
          <p:cNvSpPr txBox="1"/>
          <p:nvPr/>
        </p:nvSpPr>
        <p:spPr>
          <a:xfrm>
            <a:off x="6108116" y="1918606"/>
            <a:ext cx="10667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1" name="TextBox 10"/>
          <p:cNvSpPr txBox="1"/>
          <p:nvPr/>
        </p:nvSpPr>
        <p:spPr>
          <a:xfrm>
            <a:off x="9733764" y="1849275"/>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2239432" y="433557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6154361" y="4255409"/>
            <a:ext cx="9743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733764" y="4255409"/>
            <a:ext cx="9339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2232137" y="6564868"/>
            <a:ext cx="9485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1" name="TextBox 20"/>
          <p:cNvSpPr txBox="1"/>
          <p:nvPr/>
        </p:nvSpPr>
        <p:spPr>
          <a:xfrm>
            <a:off x="6147838" y="6564868"/>
            <a:ext cx="9873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3" name="TextBox 22"/>
          <p:cNvSpPr txBox="1"/>
          <p:nvPr/>
        </p:nvSpPr>
        <p:spPr>
          <a:xfrm>
            <a:off x="9876658" y="65648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846" y="-11420"/>
            <a:ext cx="3431154" cy="19300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646" y="-11420"/>
            <a:ext cx="3431154" cy="19300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8446" y="-11420"/>
            <a:ext cx="3431154" cy="1930024"/>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846" y="2385574"/>
            <a:ext cx="3431154" cy="1930024"/>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4646" y="2385575"/>
            <a:ext cx="3431154" cy="1930024"/>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8447" y="2381220"/>
            <a:ext cx="3431154" cy="1930025"/>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865" y="4704903"/>
            <a:ext cx="3441115" cy="193562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4645" y="4704903"/>
            <a:ext cx="3431155" cy="1930025"/>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3465" y="4704903"/>
            <a:ext cx="3436135" cy="1932826"/>
          </a:xfrm>
          <a:prstGeom prst="rect">
            <a:avLst/>
          </a:prstGeom>
        </p:spPr>
      </p:pic>
    </p:spTree>
    <p:extLst>
      <p:ext uri="{BB962C8B-B14F-4D97-AF65-F5344CB8AC3E}">
        <p14:creationId xmlns:p14="http://schemas.microsoft.com/office/powerpoint/2010/main" val="296512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UMAP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6" name="TextBox 5"/>
          <p:cNvSpPr txBox="1"/>
          <p:nvPr/>
        </p:nvSpPr>
        <p:spPr>
          <a:xfrm>
            <a:off x="2286000" y="1981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8" name="TextBox 7"/>
          <p:cNvSpPr txBox="1"/>
          <p:nvPr/>
        </p:nvSpPr>
        <p:spPr>
          <a:xfrm>
            <a:off x="5753100" y="196746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0" name="TextBox 9"/>
          <p:cNvSpPr txBox="1"/>
          <p:nvPr/>
        </p:nvSpPr>
        <p:spPr>
          <a:xfrm>
            <a:off x="9258301" y="196746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2" name="TextBox 11"/>
          <p:cNvSpPr txBox="1"/>
          <p:nvPr/>
        </p:nvSpPr>
        <p:spPr>
          <a:xfrm>
            <a:off x="2288177" y="4267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5803889" y="428925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9297830" y="4260473"/>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264314" y="6553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5803889" y="655392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2" name="TextBox 21"/>
          <p:cNvSpPr txBox="1"/>
          <p:nvPr/>
        </p:nvSpPr>
        <p:spPr>
          <a:xfrm>
            <a:off x="9448800" y="6577094"/>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124200" cy="2082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0"/>
            <a:ext cx="3124200" cy="20828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1" y="1"/>
            <a:ext cx="3124200" cy="208280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286000"/>
            <a:ext cx="3124199" cy="2082799"/>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2286000"/>
            <a:ext cx="3124200" cy="208280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400" y="2286000"/>
            <a:ext cx="3124199" cy="2082799"/>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3539" y="4571999"/>
            <a:ext cx="3119860" cy="207990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200" y="4571998"/>
            <a:ext cx="3124200" cy="2082800"/>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3400" y="4571998"/>
            <a:ext cx="3124199" cy="2082799"/>
          </a:xfrm>
          <a:prstGeom prst="rect">
            <a:avLst/>
          </a:prstGeom>
        </p:spPr>
      </p:pic>
    </p:spTree>
    <p:extLst>
      <p:ext uri="{BB962C8B-B14F-4D97-AF65-F5344CB8AC3E}">
        <p14:creationId xmlns:p14="http://schemas.microsoft.com/office/powerpoint/2010/main" val="1570033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381000" cy="69865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SAMMON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MAP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2" name="TextBox 11"/>
          <p:cNvSpPr txBox="1"/>
          <p:nvPr/>
        </p:nvSpPr>
        <p:spPr>
          <a:xfrm>
            <a:off x="2286000" y="18425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6019800" y="18288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9258301" y="18288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288177" y="41285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5803889" y="415058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297830" y="4101346"/>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286000" y="640967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5867400" y="64124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9525000" y="635530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390900" cy="1907381"/>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0"/>
            <a:ext cx="3276600" cy="1843088"/>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1"/>
            <a:ext cx="3276600" cy="1843088"/>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846" y="2286000"/>
            <a:ext cx="3395254" cy="190983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2286000"/>
            <a:ext cx="3276600" cy="190983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0" y="2286000"/>
            <a:ext cx="3276600" cy="190983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5475" y="4567523"/>
            <a:ext cx="3394625" cy="190947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6800" y="4567524"/>
            <a:ext cx="3276600" cy="1885950"/>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0" y="4567523"/>
            <a:ext cx="3276600" cy="1843088"/>
          </a:xfrm>
          <a:prstGeom prst="rect">
            <a:avLst/>
          </a:prstGeom>
        </p:spPr>
      </p:pic>
    </p:spTree>
    <p:extLst>
      <p:ext uri="{BB962C8B-B14F-4D97-AF65-F5344CB8AC3E}">
        <p14:creationId xmlns:p14="http://schemas.microsoft.com/office/powerpoint/2010/main" val="35780393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381000"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DBSCAN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2" name="TextBox 11"/>
          <p:cNvSpPr txBox="1"/>
          <p:nvPr/>
        </p:nvSpPr>
        <p:spPr>
          <a:xfrm>
            <a:off x="2286000" y="1918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5753100" y="19050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9220200" y="189042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288177" y="4204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5803889" y="422678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215846" y="4204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326277" y="64886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5750923" y="647670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9215846" y="6397752"/>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460" y="2063"/>
            <a:ext cx="3018234" cy="195118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064"/>
            <a:ext cx="2971800" cy="1921164"/>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9905" y="-1"/>
            <a:ext cx="3021425" cy="1953245"/>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2461" y="2327419"/>
            <a:ext cx="3018234" cy="195118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2327419"/>
            <a:ext cx="3018235" cy="195118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9906" y="2327251"/>
            <a:ext cx="3018494" cy="195135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2460" y="4574063"/>
            <a:ext cx="3018234" cy="1951182"/>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3685" y="4574063"/>
            <a:ext cx="3018950" cy="1951644"/>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89904" y="4578417"/>
            <a:ext cx="3018495" cy="1928337"/>
          </a:xfrm>
          <a:prstGeom prst="rect">
            <a:avLst/>
          </a:prstGeom>
        </p:spPr>
      </p:pic>
    </p:spTree>
    <p:extLst>
      <p:ext uri="{BB962C8B-B14F-4D97-AF65-F5344CB8AC3E}">
        <p14:creationId xmlns:p14="http://schemas.microsoft.com/office/powerpoint/2010/main" val="1686004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083C325F-F11B-412D-BA3F-DD90FCE17D0F}"/>
              </a:ext>
            </a:extLst>
          </p:cNvPr>
          <p:cNvSpPr>
            <a:spLocks noGrp="1"/>
          </p:cNvSpPr>
          <p:nvPr>
            <p:ph type="ctrTitle"/>
          </p:nvPr>
        </p:nvSpPr>
        <p:spPr/>
        <p:txBody>
          <a:bodyPr/>
          <a:lstStyle/>
          <a:p>
            <a:r>
              <a:rPr lang="en-US" dirty="0" smtClean="0"/>
              <a:t>Conclusion</a:t>
            </a:r>
            <a:endParaRPr lang="en-US" dirty="0"/>
          </a:p>
        </p:txBody>
      </p:sp>
      <p:sp>
        <p:nvSpPr>
          <p:cNvPr id="9" name="Conclusion Circle 1">
            <a:extLst>
              <a:ext uri="{FF2B5EF4-FFF2-40B4-BE49-F238E27FC236}">
                <a16:creationId xmlns:a16="http://schemas.microsoft.com/office/drawing/2014/main" id="{88631ECC-80AE-4D48-B0DD-9116401F1F51}"/>
              </a:ext>
            </a:extLst>
          </p:cNvPr>
          <p:cNvSpPr/>
          <p:nvPr/>
        </p:nvSpPr>
        <p:spPr>
          <a:xfrm>
            <a:off x="618000" y="2637000"/>
            <a:ext cx="3240000" cy="32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Based on our obtained results so far, we have </a:t>
            </a:r>
            <a:r>
              <a:rPr lang="en-US" dirty="0"/>
              <a:t>found discriminatory visual aspects of different networks</a:t>
            </a:r>
          </a:p>
        </p:txBody>
      </p:sp>
      <p:sp>
        <p:nvSpPr>
          <p:cNvPr id="10" name="Conclusion Circle 2">
            <a:extLst>
              <a:ext uri="{FF2B5EF4-FFF2-40B4-BE49-F238E27FC236}">
                <a16:creationId xmlns:a16="http://schemas.microsoft.com/office/drawing/2014/main" id="{C3E0A781-B7AC-4F3F-B056-7D81D1A3194D}"/>
              </a:ext>
            </a:extLst>
          </p:cNvPr>
          <p:cNvSpPr/>
          <p:nvPr/>
        </p:nvSpPr>
        <p:spPr>
          <a:xfrm>
            <a:off x="4476000" y="2637000"/>
            <a:ext cx="3240000" cy="32400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on bigger datasets is extremely resource intensive, so that is a limitation we have faced</a:t>
            </a:r>
            <a:endParaRPr lang="en-US" dirty="0"/>
          </a:p>
        </p:txBody>
      </p:sp>
      <p:sp>
        <p:nvSpPr>
          <p:cNvPr id="11" name="Conclusion Circle 3">
            <a:extLst>
              <a:ext uri="{FF2B5EF4-FFF2-40B4-BE49-F238E27FC236}">
                <a16:creationId xmlns:a16="http://schemas.microsoft.com/office/drawing/2014/main" id="{9206C0DA-4102-42A7-A007-C8068A71E989}"/>
              </a:ext>
            </a:extLst>
          </p:cNvPr>
          <p:cNvSpPr/>
          <p:nvPr/>
        </p:nvSpPr>
        <p:spPr>
          <a:xfrm>
            <a:off x="8334000" y="2637000"/>
            <a:ext cx="3240000" cy="32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Hopefully we will have all the results within 2 weeks.</a:t>
            </a:r>
            <a:endParaRPr lang="en-US" dirty="0"/>
          </a:p>
        </p:txBody>
      </p:sp>
    </p:spTree>
    <p:extLst>
      <p:ext uri="{BB962C8B-B14F-4D97-AF65-F5344CB8AC3E}">
        <p14:creationId xmlns:p14="http://schemas.microsoft.com/office/powerpoint/2010/main" val="2609420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Content Placeholder 4"/>
          <p:cNvSpPr>
            <a:spLocks noGrp="1"/>
          </p:cNvSpPr>
          <p:nvPr>
            <p:ph sz="quarter" idx="11"/>
          </p:nvPr>
        </p:nvSpPr>
        <p:spPr/>
        <p:txBody>
          <a:bodyPr>
            <a:normAutofit/>
          </a:bodyPr>
          <a:lstStyle/>
          <a:p>
            <a:pPr marL="0" indent="0">
              <a:buNone/>
            </a:pPr>
            <a:r>
              <a:rPr lang="en-US" sz="1800" dirty="0" smtClean="0"/>
              <a:t>[1]</a:t>
            </a:r>
            <a:r>
              <a:rPr lang="en-US" sz="1800" dirty="0"/>
              <a:t> Department of Physics Department of Electrical and Computer Engineering. (2012). </a:t>
            </a:r>
            <a:r>
              <a:rPr lang="en-US" sz="1800" i="1" dirty="0"/>
              <a:t>Review Literature And Arts Of The Americas</a:t>
            </a:r>
            <a:r>
              <a:rPr lang="en-US" sz="1800" dirty="0"/>
              <a:t>, 3977–3980</a:t>
            </a:r>
            <a:r>
              <a:rPr lang="en-US" sz="1800" dirty="0" smtClean="0"/>
              <a:t>.</a:t>
            </a:r>
          </a:p>
          <a:p>
            <a:pPr marL="0" indent="0">
              <a:buNone/>
            </a:pPr>
            <a:r>
              <a:rPr lang="en-US" sz="1800" dirty="0" smtClean="0"/>
              <a:t>[2] </a:t>
            </a:r>
            <a:r>
              <a:rPr lang="en-US" sz="1800" dirty="0"/>
              <a:t>Dwyer, T., </a:t>
            </a:r>
            <a:r>
              <a:rPr lang="en-US" sz="1800" dirty="0" err="1"/>
              <a:t>Kosch</a:t>
            </a:r>
            <a:r>
              <a:rPr lang="en-US" sz="1800" dirty="0"/>
              <a:t>, D., &amp; Xu, K. (2003). </a:t>
            </a:r>
            <a:r>
              <a:rPr lang="en-US" sz="1800" i="1" dirty="0"/>
              <a:t>Visual Analysis of Network Centralities</a:t>
            </a:r>
            <a:r>
              <a:rPr lang="en-US" sz="1800" dirty="0"/>
              <a:t>. </a:t>
            </a:r>
            <a:r>
              <a:rPr lang="en-US" sz="1800" i="1" dirty="0" err="1"/>
              <a:t>Wuchty</a:t>
            </a:r>
            <a:r>
              <a:rPr lang="en-US" sz="1800" i="1" dirty="0"/>
              <a:t> 2002</a:t>
            </a:r>
            <a:r>
              <a:rPr lang="en-US" sz="1800" dirty="0" smtClean="0"/>
              <a:t>.</a:t>
            </a:r>
          </a:p>
          <a:p>
            <a:pPr marL="0" indent="0">
              <a:buNone/>
            </a:pPr>
            <a:r>
              <a:rPr lang="en-US" sz="1800" dirty="0" smtClean="0"/>
              <a:t>[3] </a:t>
            </a:r>
            <a:r>
              <a:rPr lang="en-US" sz="1800" dirty="0"/>
              <a:t>De La Peña </a:t>
            </a:r>
            <a:r>
              <a:rPr lang="en-US" sz="1800" dirty="0" err="1"/>
              <a:t>Sarracén</a:t>
            </a:r>
            <a:r>
              <a:rPr lang="en-US" sz="1800" dirty="0"/>
              <a:t>, G. L., &amp; Rosso, P. (2018). Automatic text summarization based on </a:t>
            </a:r>
            <a:r>
              <a:rPr lang="en-US" sz="1800" dirty="0" err="1"/>
              <a:t>betweenness</a:t>
            </a:r>
            <a:r>
              <a:rPr lang="en-US" sz="1800" dirty="0"/>
              <a:t> centrality. </a:t>
            </a:r>
            <a:r>
              <a:rPr lang="en-US" sz="1800" i="1" dirty="0"/>
              <a:t>ACM International Conference Proceeding Series</a:t>
            </a:r>
            <a:r>
              <a:rPr lang="en-US" sz="1800" dirty="0"/>
              <a:t>, </a:t>
            </a:r>
            <a:r>
              <a:rPr lang="en-US" sz="1800" i="1" dirty="0"/>
              <a:t>Part F1377</a:t>
            </a:r>
            <a:r>
              <a:rPr lang="en-US" sz="1800" dirty="0"/>
              <a:t>. </a:t>
            </a:r>
            <a:r>
              <a:rPr lang="en-US" sz="1800" dirty="0">
                <a:hlinkClick r:id="rId2"/>
              </a:rPr>
              <a:t>https://</a:t>
            </a:r>
            <a:r>
              <a:rPr lang="en-US" sz="1800" dirty="0" smtClean="0">
                <a:hlinkClick r:id="rId2"/>
              </a:rPr>
              <a:t>doi.org/10.1145/3230599.3230611</a:t>
            </a:r>
            <a:endParaRPr lang="en-US" sz="1800" dirty="0" smtClean="0"/>
          </a:p>
          <a:p>
            <a:pPr marL="0" indent="0">
              <a:buNone/>
            </a:pPr>
            <a:r>
              <a:rPr lang="en-US" sz="1800" dirty="0" smtClean="0"/>
              <a:t>[4] </a:t>
            </a:r>
            <a:r>
              <a:rPr lang="en-US" sz="1800" dirty="0"/>
              <a:t>Wu, Q., Qi, X., Fuller, E., &amp; Zhang, C. Q. (2013). “follow the leader”: A centrality guided clustering and its application to social network analysis. </a:t>
            </a:r>
            <a:r>
              <a:rPr lang="en-US" sz="1800" i="1" dirty="0"/>
              <a:t>The Scientific World Journal</a:t>
            </a:r>
            <a:r>
              <a:rPr lang="en-US" sz="1800" dirty="0"/>
              <a:t>, </a:t>
            </a:r>
            <a:r>
              <a:rPr lang="en-US" sz="1800" i="1" dirty="0"/>
              <a:t>2013</a:t>
            </a:r>
            <a:r>
              <a:rPr lang="en-US" sz="1800" dirty="0"/>
              <a:t>. </a:t>
            </a:r>
            <a:r>
              <a:rPr lang="en-US" sz="1800" dirty="0">
                <a:hlinkClick r:id="rId3"/>
              </a:rPr>
              <a:t>https://</a:t>
            </a:r>
            <a:r>
              <a:rPr lang="en-US" sz="1800" dirty="0" smtClean="0">
                <a:hlinkClick r:id="rId3"/>
              </a:rPr>
              <a:t>doi.org/10.1155/2013/368568</a:t>
            </a:r>
            <a:endParaRPr lang="en-US" sz="1800" dirty="0" smtClean="0"/>
          </a:p>
          <a:p>
            <a:pPr marL="0" indent="0">
              <a:buNone/>
            </a:pPr>
            <a:r>
              <a:rPr lang="en-US" sz="1800" dirty="0" smtClean="0"/>
              <a:t>[5]</a:t>
            </a:r>
            <a:r>
              <a:rPr lang="en-US" sz="1800" dirty="0"/>
              <a:t> Huang, X., Zhao, Y., Yang, J., Zhang, C., &amp; Ye, X. (2016). </a:t>
            </a:r>
            <a:r>
              <a:rPr lang="en-US" sz="1800" i="1" dirty="0" err="1"/>
              <a:t>TrajGraph</a:t>
            </a:r>
            <a:r>
              <a:rPr lang="en-US" sz="1800" i="1" dirty="0"/>
              <a:t> : A Graph-Based Visual Analytics Approach to Studying Urban Network Centralities Using Taxi Trajectory Data</a:t>
            </a:r>
            <a:r>
              <a:rPr lang="en-US" sz="1800" dirty="0"/>
              <a:t>. </a:t>
            </a:r>
            <a:r>
              <a:rPr lang="en-US" sz="1800" i="1" dirty="0"/>
              <a:t>22</a:t>
            </a:r>
            <a:r>
              <a:rPr lang="en-US" sz="1800" dirty="0"/>
              <a:t>(1), 160–169.</a:t>
            </a:r>
          </a:p>
          <a:p>
            <a:pPr marL="0" indent="0">
              <a:buNone/>
            </a:pPr>
            <a:r>
              <a:rPr lang="en-US" sz="1800" dirty="0" smtClean="0"/>
              <a:t>[6]</a:t>
            </a:r>
            <a:r>
              <a:rPr lang="en-US" sz="1800" dirty="0"/>
              <a:t> </a:t>
            </a:r>
            <a:r>
              <a:rPr lang="en-US" sz="1800" dirty="0" err="1"/>
              <a:t>Crucitti</a:t>
            </a:r>
            <a:r>
              <a:rPr lang="en-US" sz="1800" dirty="0"/>
              <a:t>, P., </a:t>
            </a:r>
            <a:r>
              <a:rPr lang="en-US" sz="1800" dirty="0" err="1"/>
              <a:t>Latora</a:t>
            </a:r>
            <a:r>
              <a:rPr lang="en-US" sz="1800" dirty="0"/>
              <a:t>, V., &amp; Porta, S. (2006). Centrality measures in spatial networks of urban streets. </a:t>
            </a:r>
            <a:r>
              <a:rPr lang="en-US" sz="1800" i="1" dirty="0"/>
              <a:t>Physical Review E - Statistical, Nonlinear, and Soft Matter Physics</a:t>
            </a:r>
            <a:r>
              <a:rPr lang="en-US" sz="1800" dirty="0"/>
              <a:t>, </a:t>
            </a:r>
            <a:r>
              <a:rPr lang="en-US" sz="1800" i="1" dirty="0"/>
              <a:t>73</a:t>
            </a:r>
            <a:r>
              <a:rPr lang="en-US" sz="1800" dirty="0"/>
              <a:t>(3), 1–5. </a:t>
            </a:r>
            <a:r>
              <a:rPr lang="en-US" sz="1800" dirty="0">
                <a:hlinkClick r:id="rId4"/>
              </a:rPr>
              <a:t>https://</a:t>
            </a:r>
            <a:r>
              <a:rPr lang="en-US" sz="1800" dirty="0" smtClean="0">
                <a:hlinkClick r:id="rId4"/>
              </a:rPr>
              <a:t>doi.org/10.1103/PhysRevE.73.036125</a:t>
            </a:r>
            <a:endParaRPr lang="en-US" sz="1800" dirty="0" smtClean="0"/>
          </a:p>
          <a:p>
            <a:pPr marL="0" indent="0">
              <a:buNone/>
            </a:pPr>
            <a:r>
              <a:rPr lang="en-US" sz="1800" dirty="0" smtClean="0"/>
              <a:t>[7] </a:t>
            </a:r>
            <a:r>
              <a:rPr lang="en-US" sz="1800" dirty="0"/>
              <a:t>Zhang, Y., Wang, X., Zeng, P., &amp; Chen, X. (2011). Centrality characteristics of road network patterns of traffic analysis zones. </a:t>
            </a:r>
            <a:r>
              <a:rPr lang="en-US" sz="1800" i="1" dirty="0"/>
              <a:t>Transportation Research Record</a:t>
            </a:r>
            <a:r>
              <a:rPr lang="en-US" sz="1800" dirty="0"/>
              <a:t>, </a:t>
            </a:r>
            <a:r>
              <a:rPr lang="en-US" sz="1800" i="1" dirty="0"/>
              <a:t>2256</a:t>
            </a:r>
            <a:r>
              <a:rPr lang="en-US" sz="1800" dirty="0"/>
              <a:t>, 16–24. </a:t>
            </a:r>
            <a:r>
              <a:rPr lang="en-US" sz="1800" dirty="0">
                <a:hlinkClick r:id="rId5"/>
              </a:rPr>
              <a:t>https://doi.org/10.3141/2256-03</a:t>
            </a:r>
            <a:endParaRPr lang="en-US" sz="1800" dirty="0"/>
          </a:p>
          <a:p>
            <a:pPr marL="0" indent="0">
              <a:buNone/>
            </a:pPr>
            <a:endParaRPr lang="en-US" sz="1800" dirty="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2324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Hypothesis</a:t>
            </a:r>
            <a:endParaRPr lang="en-US" dirty="0"/>
          </a:p>
        </p:txBody>
      </p:sp>
      <p:sp>
        <p:nvSpPr>
          <p:cNvPr id="6"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381000" y="1676400"/>
            <a:ext cx="105156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600354" y="1823899"/>
            <a:ext cx="9857093" cy="757130"/>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2400" dirty="0">
                <a:solidFill>
                  <a:schemeClr val="tx1"/>
                </a:solidFill>
                <a:latin typeface="+mj-lt"/>
              </a:rPr>
              <a:t>It is possible to classify networks by </a:t>
            </a:r>
            <a:r>
              <a:rPr lang="en-US" sz="2400" dirty="0" smtClean="0">
                <a:solidFill>
                  <a:schemeClr val="tx1"/>
                </a:solidFill>
                <a:latin typeface="+mj-lt"/>
              </a:rPr>
              <a:t>applying Unsupervised Learning algorithms </a:t>
            </a:r>
            <a:r>
              <a:rPr lang="en-US" sz="2400" dirty="0">
                <a:solidFill>
                  <a:schemeClr val="tx1"/>
                </a:solidFill>
                <a:latin typeface="+mj-lt"/>
              </a:rPr>
              <a:t>on the </a:t>
            </a:r>
            <a:r>
              <a:rPr lang="en-US" sz="2400" dirty="0" smtClean="0">
                <a:solidFill>
                  <a:schemeClr val="tx1"/>
                </a:solidFill>
                <a:latin typeface="+mj-lt"/>
              </a:rPr>
              <a:t>Centrality </a:t>
            </a:r>
            <a:r>
              <a:rPr lang="en-US" sz="2400" dirty="0">
                <a:solidFill>
                  <a:schemeClr val="tx1"/>
                </a:solidFill>
                <a:latin typeface="+mj-lt"/>
              </a:rPr>
              <a:t>values of graphs.</a:t>
            </a:r>
          </a:p>
        </p:txBody>
      </p:sp>
      <p:sp>
        <p:nvSpPr>
          <p:cNvPr id="8" name="Deck description">
            <a:extLst>
              <a:ext uri="{FF2B5EF4-FFF2-40B4-BE49-F238E27FC236}">
                <a16:creationId xmlns:a16="http://schemas.microsoft.com/office/drawing/2014/main" id="{0337D7D5-6958-4BAB-A4C4-0671891AEF10}"/>
              </a:ext>
            </a:extLst>
          </p:cNvPr>
          <p:cNvSpPr txBox="1">
            <a:spLocks/>
          </p:cNvSpPr>
          <p:nvPr/>
        </p:nvSpPr>
        <p:spPr>
          <a:xfrm>
            <a:off x="924600" y="2913428"/>
            <a:ext cx="9066600" cy="2380139"/>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latin typeface="+mn-lt"/>
                <a:ea typeface="Verdana" panose="020B0604030504040204" pitchFamily="34" charset="0"/>
                <a:cs typeface="Verdana" panose="020B0604030504040204" pitchFamily="34" charset="0"/>
              </a:rPr>
              <a:t>If </a:t>
            </a:r>
            <a:r>
              <a:rPr lang="en-US" sz="2000" dirty="0">
                <a:latin typeface="+mn-lt"/>
                <a:ea typeface="Verdana" panose="020B0604030504040204" pitchFamily="34" charset="0"/>
                <a:cs typeface="Verdana" panose="020B0604030504040204" pitchFamily="34" charset="0"/>
              </a:rPr>
              <a:t>we prove the null hypothesis, it means networks have no inherent structure that can be </a:t>
            </a:r>
            <a:r>
              <a:rPr lang="en-US" sz="2000" dirty="0" smtClean="0">
                <a:latin typeface="+mn-lt"/>
                <a:ea typeface="Verdana" panose="020B0604030504040204" pitchFamily="34" charset="0"/>
                <a:cs typeface="Verdana" panose="020B0604030504040204" pitchFamily="34" charset="0"/>
              </a:rPr>
              <a:t>discriminated </a:t>
            </a:r>
            <a:r>
              <a:rPr lang="en-US" sz="2000">
                <a:latin typeface="+mn-lt"/>
                <a:ea typeface="Verdana" panose="020B0604030504040204" pitchFamily="34" charset="0"/>
                <a:cs typeface="Verdana" panose="020B0604030504040204" pitchFamily="34" charset="0"/>
              </a:rPr>
              <a:t>and </a:t>
            </a:r>
            <a:r>
              <a:rPr lang="en-US" sz="2000" smtClean="0">
                <a:latin typeface="+mn-lt"/>
                <a:ea typeface="Verdana" panose="020B0604030504040204" pitchFamily="34" charset="0"/>
                <a:cs typeface="Verdana" panose="020B0604030504040204" pitchFamily="34" charset="0"/>
              </a:rPr>
              <a:t>is </a:t>
            </a:r>
            <a:r>
              <a:rPr lang="en-US" sz="2000">
                <a:latin typeface="+mn-lt"/>
                <a:ea typeface="Verdana" panose="020B0604030504040204" pitchFamily="34" charset="0"/>
                <a:cs typeface="Verdana" panose="020B0604030504040204" pitchFamily="34" charset="0"/>
              </a:rPr>
              <a:t>mostly </a:t>
            </a:r>
            <a:r>
              <a:rPr lang="en-US" sz="2000" smtClean="0">
                <a:latin typeface="+mn-lt"/>
                <a:ea typeface="Verdana" panose="020B0604030504040204" pitchFamily="34" charset="0"/>
                <a:cs typeface="Verdana" panose="020B0604030504040204" pitchFamily="34" charset="0"/>
              </a:rPr>
              <a:t>traffic/ </a:t>
            </a:r>
            <a:r>
              <a:rPr lang="en-US" sz="2000" dirty="0">
                <a:latin typeface="+mn-lt"/>
                <a:ea typeface="Verdana" panose="020B0604030504040204" pitchFamily="34" charset="0"/>
                <a:cs typeface="Verdana" panose="020B0604030504040204" pitchFamily="34" charset="0"/>
              </a:rPr>
              <a:t>human </a:t>
            </a:r>
            <a:r>
              <a:rPr lang="en-US" sz="2000">
                <a:latin typeface="+mn-lt"/>
                <a:ea typeface="Verdana" panose="020B0604030504040204" pitchFamily="34" charset="0"/>
                <a:cs typeface="Verdana" panose="020B0604030504040204" pitchFamily="34" charset="0"/>
              </a:rPr>
              <a:t>behavior </a:t>
            </a:r>
            <a:r>
              <a:rPr lang="en-US" sz="2000" smtClean="0">
                <a:latin typeface="+mn-lt"/>
                <a:ea typeface="Verdana" panose="020B0604030504040204" pitchFamily="34" charset="0"/>
                <a:cs typeface="Verdana" panose="020B0604030504040204" pitchFamily="34" charset="0"/>
              </a:rPr>
              <a:t>driven.</a:t>
            </a:r>
            <a:endParaRPr lang="en-US" sz="2000" dirty="0" smtClean="0">
              <a:latin typeface="+mn-lt"/>
              <a:ea typeface="Verdana" panose="020B0604030504040204" pitchFamily="34" charset="0"/>
              <a:cs typeface="Verdana" panose="020B0604030504040204" pitchFamily="34" charset="0"/>
            </a:endParaRPr>
          </a:p>
          <a:p>
            <a:endParaRPr lang="en-US" sz="2000" dirty="0">
              <a:latin typeface="+mn-lt"/>
              <a:ea typeface="Verdana" panose="020B0604030504040204" pitchFamily="34" charset="0"/>
              <a:cs typeface="Verdana" panose="020B0604030504040204" pitchFamily="34" charset="0"/>
            </a:endParaRPr>
          </a:p>
          <a:p>
            <a:r>
              <a:rPr lang="en-US" sz="2000" dirty="0" smtClean="0">
                <a:latin typeface="+mn-lt"/>
                <a:ea typeface="Verdana" panose="020B0604030504040204" pitchFamily="34" charset="0"/>
                <a:cs typeface="Verdana" panose="020B0604030504040204" pitchFamily="34" charset="0"/>
              </a:rPr>
              <a:t>If </a:t>
            </a:r>
            <a:r>
              <a:rPr lang="en-US" sz="2000" dirty="0" smtClean="0">
                <a:latin typeface="+mn-lt"/>
                <a:ea typeface="Verdana" panose="020B0604030504040204" pitchFamily="34" charset="0"/>
                <a:cs typeface="Verdana" panose="020B0604030504040204" pitchFamily="34" charset="0"/>
              </a:rPr>
              <a:t>we can prove our alternative hypothesis, we will </a:t>
            </a:r>
            <a:r>
              <a:rPr lang="en-US" sz="2000" dirty="0" smtClean="0">
                <a:latin typeface="+mn-lt"/>
                <a:ea typeface="Verdana" panose="020B0604030504040204" pitchFamily="34" charset="0"/>
                <a:cs typeface="Verdana" panose="020B0604030504040204" pitchFamily="34" charset="0"/>
              </a:rPr>
              <a:t>be able to prove that there </a:t>
            </a:r>
            <a:r>
              <a:rPr lang="en-US" sz="2000" dirty="0">
                <a:latin typeface="+mn-lt"/>
                <a:ea typeface="Verdana" panose="020B0604030504040204" pitchFamily="34" charset="0"/>
                <a:cs typeface="Verdana" panose="020B0604030504040204" pitchFamily="34" charset="0"/>
              </a:rPr>
              <a:t>is structure or pattern associated to </a:t>
            </a:r>
            <a:r>
              <a:rPr lang="en-US" sz="2000" dirty="0" smtClean="0">
                <a:latin typeface="+mn-lt"/>
                <a:ea typeface="Verdana" panose="020B0604030504040204" pitchFamily="34" charset="0"/>
                <a:cs typeface="Verdana" panose="020B0604030504040204" pitchFamily="34" charset="0"/>
              </a:rPr>
              <a:t>networks and it is not only behavior/traffic driven. Hence, we can try to classify unknown networks in the future.</a:t>
            </a:r>
            <a:endParaRPr lang="en-US" sz="2000" dirty="0" smtClean="0">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72857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4AFB171C-88B3-4B24-9015-55F44DDF4C6C}"/>
              </a:ext>
            </a:extLst>
          </p:cNvPr>
          <p:cNvSpPr>
            <a:spLocks noGrp="1"/>
          </p:cNvSpPr>
          <p:nvPr>
            <p:ph type="ctrTitle"/>
          </p:nvPr>
        </p:nvSpPr>
        <p:spPr/>
        <p:txBody>
          <a:bodyPr/>
          <a:lstStyle/>
          <a:p>
            <a:r>
              <a:rPr lang="en-US" dirty="0"/>
              <a:t>Procedure</a:t>
            </a:r>
          </a:p>
        </p:txBody>
      </p:sp>
      <p:graphicFrame>
        <p:nvGraphicFramePr>
          <p:cNvPr id="9" name="Content Placeholder 2" descr="3 rectangles with rounded corners nd numers inside, 1,2,3 colored differently, green, blue and dark blue with a magenta arrow in the back showing the direction of the steps" title="3 steps sample diagram">
            <a:extLst>
              <a:ext uri="{FF2B5EF4-FFF2-40B4-BE49-F238E27FC236}">
                <a16:creationId xmlns:a16="http://schemas.microsoft.com/office/drawing/2014/main" id="{3DAD94E4-3343-405E-A18F-ED59E1115604}"/>
              </a:ext>
            </a:extLst>
          </p:cNvPr>
          <p:cNvGraphicFramePr>
            <a:graphicFrameLocks noGrp="1"/>
          </p:cNvGraphicFramePr>
          <p:nvPr>
            <p:ph sz="quarter" idx="10"/>
            <p:extLst>
              <p:ext uri="{D42A27DB-BD31-4B8C-83A1-F6EECF244321}">
                <p14:modId xmlns:p14="http://schemas.microsoft.com/office/powerpoint/2010/main" val="3714643872"/>
              </p:ext>
            </p:extLst>
          </p:nvPr>
        </p:nvGraphicFramePr>
        <p:xfrm>
          <a:off x="336001" y="1628775"/>
          <a:ext cx="11520000" cy="431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833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a:t>
            </a:r>
            <a:endParaRPr lang="en-US" dirty="0"/>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6"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3200401"/>
            <a:ext cx="7543798" cy="3657599"/>
          </a:xfrm>
        </p:spPr>
        <p:txBody>
          <a:bodyPr>
            <a:normAutofit/>
          </a:bodyPr>
          <a:lstStyle/>
          <a:p>
            <a:pPr marL="171450" indent="-171450">
              <a:buFont typeface="Arial" panose="020B0604020202020204" pitchFamily="34" charset="0"/>
              <a:buChar char="•"/>
            </a:pPr>
            <a:r>
              <a:rPr lang="en-US" sz="1400" dirty="0"/>
              <a:t>In their work, Wang and </a:t>
            </a:r>
            <a:r>
              <a:rPr lang="en-US" sz="1400" dirty="0" err="1"/>
              <a:t>Krim</a:t>
            </a:r>
            <a:r>
              <a:rPr lang="en-US" sz="1400" dirty="0"/>
              <a:t>[1] showed that discrimination of graph networks are possible through centrality measures. They showed that degree centrality and clustering coefficients were enough to discriminate networks and adding Betweenness Centralities, Eigenvector Centralities or Closeness Centralities degraded the results. However, they only used two small sample datasets for their study</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In his study Dwyer[2] showed that visual analysis to explore and compare the centralities within a given network was possible.  In the study the centralities were drawn on a 2D plane that was mapped to 3D plane. Three different methods were employed to this purpose and these were 3D parallel Coordinates-based Comparison, Orbit based comparison and hierarchy based comparison. </a:t>
            </a:r>
            <a:endParaRPr lang="en-US" sz="1400" dirty="0" smtClean="0"/>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err="1"/>
              <a:t>Sarrac´en</a:t>
            </a:r>
            <a:r>
              <a:rPr lang="en-US" sz="1400" dirty="0"/>
              <a:t> and Rosso [3] used Betweenness centrality to automatically summarize text. In order to do so, they represented the text as an </a:t>
            </a:r>
            <a:r>
              <a:rPr lang="en-US" sz="1400" dirty="0" err="1"/>
              <a:t>indirected</a:t>
            </a:r>
            <a:r>
              <a:rPr lang="en-US" sz="1400" dirty="0"/>
              <a:t> weighted graph where each sentence was represented as a bag of words. They also used similarity/dissimilarity criterion to represent the semantic relation between nodes. Afterwards, a ranking algorithm was used which was based on Betweenness centrality. </a:t>
            </a:r>
            <a:endParaRPr lang="en-US" sz="1400" dirty="0" smtClean="0"/>
          </a:p>
          <a:p>
            <a:endParaRPr lang="en-US" sz="1400" dirty="0"/>
          </a:p>
          <a:p>
            <a:pPr marL="171450" indent="-171450">
              <a:buFont typeface="Arial" panose="020B0604020202020204" pitchFamily="34" charset="0"/>
              <a:buChar char="•"/>
            </a:pPr>
            <a:endParaRPr lang="en-US" sz="1400" dirty="0"/>
          </a:p>
        </p:txBody>
      </p:sp>
      <p:sp>
        <p:nvSpPr>
          <p:cNvPr id="5"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4571999" y="1485000"/>
            <a:ext cx="7543799" cy="103376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4571998" y="1485000"/>
            <a:ext cx="7543800" cy="757130"/>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1600" dirty="0">
                <a:solidFill>
                  <a:schemeClr val="tx1"/>
                </a:solidFill>
                <a:latin typeface="+mj-lt"/>
              </a:rPr>
              <a:t>Over the years, network centralities have been </a:t>
            </a:r>
            <a:r>
              <a:rPr lang="en-US" sz="1600" dirty="0" smtClean="0">
                <a:solidFill>
                  <a:schemeClr val="tx1"/>
                </a:solidFill>
                <a:latin typeface="+mj-lt"/>
              </a:rPr>
              <a:t>used for </a:t>
            </a:r>
            <a:r>
              <a:rPr lang="en-US" sz="1600" dirty="0">
                <a:solidFill>
                  <a:schemeClr val="tx1"/>
                </a:solidFill>
                <a:latin typeface="+mj-lt"/>
              </a:rPr>
              <a:t>many different </a:t>
            </a:r>
            <a:r>
              <a:rPr lang="en-US" sz="1600" dirty="0" smtClean="0">
                <a:solidFill>
                  <a:schemeClr val="tx1"/>
                </a:solidFill>
                <a:latin typeface="+mj-lt"/>
              </a:rPr>
              <a:t>purposes that </a:t>
            </a:r>
            <a:r>
              <a:rPr lang="en-US" sz="1600" dirty="0">
                <a:solidFill>
                  <a:schemeClr val="tx1"/>
                </a:solidFill>
                <a:latin typeface="+mj-lt"/>
              </a:rPr>
              <a:t>range from traffic network to brain networks. However, there’s been very little effort to explore network discrimination through centrality measures. </a:t>
            </a:r>
          </a:p>
        </p:txBody>
      </p:sp>
    </p:spTree>
    <p:extLst>
      <p:ext uri="{BB962C8B-B14F-4D97-AF65-F5344CB8AC3E}">
        <p14:creationId xmlns:p14="http://schemas.microsoft.com/office/powerpoint/2010/main" val="229496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 (cont.)</a:t>
            </a:r>
            <a:endParaRPr lang="en-US" dirty="0"/>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7"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2209799"/>
            <a:ext cx="7543798" cy="4648201"/>
          </a:xfrm>
        </p:spPr>
        <p:txBody>
          <a:bodyPr>
            <a:normAutofit/>
          </a:bodyPr>
          <a:lstStyle/>
          <a:p>
            <a:pPr marL="171450" indent="-171450">
              <a:buFont typeface="Arial" panose="020B0604020202020204" pitchFamily="34" charset="0"/>
              <a:buChar char="•"/>
            </a:pPr>
            <a:r>
              <a:rPr lang="en-US" sz="1400" dirty="0"/>
              <a:t>Wu[4] proposed a novel graph clustering algorithm which used Betweenness centrality recursively to create groups of clusters called LEADER which guided the algorithm to cluster the whole network</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smtClean="0"/>
              <a:t>Huang </a:t>
            </a:r>
            <a:r>
              <a:rPr lang="en-US" sz="1400" dirty="0"/>
              <a:t>et el.[5] proposed a visual analytics method to explore urban traffic mobility patterns. They used Pagerank and Betweenness centralities to calculate the more central/ important streets. Pagerank detected hub streets and Betweenness detected street/region that acted as back-bone in urban networks</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err="1"/>
              <a:t>Crucitti</a:t>
            </a:r>
            <a:r>
              <a:rPr lang="en-US" sz="1400" dirty="0"/>
              <a:t>[6] used Closeness, Betweenness, Straightness and information centralities to capture street patterns of different cities of the world. They proposed that a </a:t>
            </a:r>
            <a:r>
              <a:rPr lang="en-US" sz="1400" dirty="0" err="1"/>
              <a:t>hierarchichal</a:t>
            </a:r>
            <a:r>
              <a:rPr lang="en-US" sz="1400" dirty="0"/>
              <a:t> clustering based on distribution of centrality measures are capable of distinguishing different cities to some extent</a:t>
            </a:r>
            <a:r>
              <a:rPr lang="en-US" sz="1400" dirty="0" smtClean="0"/>
              <a:t>.</a:t>
            </a:r>
          </a:p>
          <a:p>
            <a:r>
              <a:rPr lang="en-US" sz="1400" dirty="0" smtClean="0"/>
              <a:t> </a:t>
            </a:r>
            <a:endParaRPr lang="en-US" sz="1400" dirty="0"/>
          </a:p>
          <a:p>
            <a:pPr marL="171450" indent="-171450">
              <a:buFont typeface="Arial" panose="020B0604020202020204" pitchFamily="34" charset="0"/>
              <a:buChar char="•"/>
            </a:pPr>
            <a:r>
              <a:rPr lang="en-US" sz="1400" dirty="0"/>
              <a:t>Zhang[7] used degree, </a:t>
            </a:r>
            <a:r>
              <a:rPr lang="en-US" sz="1400" dirty="0" err="1"/>
              <a:t>betweennesss</a:t>
            </a:r>
            <a:r>
              <a:rPr lang="en-US" sz="1400" dirty="0"/>
              <a:t> and closeness centrality to calculate different road patterns. The aim of their study was to discriminate different road patterns using centralities. The centralities were calculated using a topological network representation of the road networks. </a:t>
            </a:r>
          </a:p>
        </p:txBody>
      </p:sp>
    </p:spTree>
    <p:extLst>
      <p:ext uri="{BB962C8B-B14F-4D97-AF65-F5344CB8AC3E}">
        <p14:creationId xmlns:p14="http://schemas.microsoft.com/office/powerpoint/2010/main" val="1086673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Selected Datasets</a:t>
            </a:r>
            <a:endParaRPr lang="en-US" dirty="0"/>
          </a:p>
        </p:txBody>
      </p:sp>
      <p:sp>
        <p:nvSpPr>
          <p:cNvPr id="3" name="Content Placeholder 2"/>
          <p:cNvSpPr>
            <a:spLocks noGrp="1"/>
          </p:cNvSpPr>
          <p:nvPr>
            <p:ph sz="quarter" idx="10"/>
          </p:nvPr>
        </p:nvSpPr>
        <p:spPr>
          <a:xfrm>
            <a:off x="336001" y="1628774"/>
            <a:ext cx="11519999" cy="5000625"/>
          </a:xfrm>
        </p:spPr>
        <p:txBody>
          <a:bodyPr numCol="3">
            <a:normAutofit lnSpcReduction="10000"/>
          </a:bodyPr>
          <a:lstStyle/>
          <a:p>
            <a:pPr marL="457200" indent="-457200">
              <a:buFont typeface="Arial" panose="020B0604020202020204" pitchFamily="34" charset="0"/>
              <a:buChar char="•"/>
            </a:pPr>
            <a:r>
              <a:rPr lang="en-US" sz="2400" dirty="0" smtClean="0"/>
              <a:t>Social Networks:</a:t>
            </a:r>
          </a:p>
          <a:p>
            <a:pPr marL="914400" lvl="1" indent="-457200">
              <a:buFont typeface="Courier New" panose="02070309020205020404" pitchFamily="49" charset="0"/>
              <a:buChar char="o"/>
            </a:pPr>
            <a:r>
              <a:rPr lang="en-US" sz="2400" dirty="0" smtClean="0"/>
              <a:t>Ego-Facebook</a:t>
            </a:r>
          </a:p>
          <a:p>
            <a:pPr marL="914400" lvl="1" indent="-457200">
              <a:buFont typeface="Courier New" panose="02070309020205020404" pitchFamily="49" charset="0"/>
              <a:buChar char="o"/>
            </a:pPr>
            <a:r>
              <a:rPr lang="en-US" sz="2400" dirty="0" err="1" smtClean="0"/>
              <a:t>Gemsec</a:t>
            </a:r>
            <a:r>
              <a:rPr lang="en-US" sz="2400" dirty="0" smtClean="0"/>
              <a:t>-Facebook</a:t>
            </a:r>
          </a:p>
          <a:p>
            <a:pPr marL="914400" lvl="1" indent="-457200">
              <a:buFont typeface="Courier New" panose="02070309020205020404" pitchFamily="49" charset="0"/>
              <a:buChar char="o"/>
            </a:pPr>
            <a:r>
              <a:rPr lang="en-US" sz="2400" dirty="0" smtClean="0"/>
              <a:t>Ego-Twitter</a:t>
            </a:r>
          </a:p>
          <a:p>
            <a:pPr marL="914400" lvl="1" indent="-457200">
              <a:buFont typeface="Courier New" panose="02070309020205020404" pitchFamily="49" charset="0"/>
              <a:buChar char="o"/>
            </a:pPr>
            <a:r>
              <a:rPr lang="en-US" sz="2400" dirty="0" err="1" smtClean="0"/>
              <a:t>Musae</a:t>
            </a:r>
            <a:r>
              <a:rPr lang="en-US" sz="2400" dirty="0" smtClean="0"/>
              <a:t>-Twitch</a:t>
            </a:r>
          </a:p>
          <a:p>
            <a:pPr marL="914400" lvl="1" indent="-457200">
              <a:buFont typeface="Courier New" panose="02070309020205020404" pitchFamily="49" charset="0"/>
              <a:buChar char="o"/>
            </a:pPr>
            <a:r>
              <a:rPr lang="en-US" sz="2400" dirty="0" smtClean="0"/>
              <a:t>Feather-</a:t>
            </a:r>
            <a:r>
              <a:rPr lang="en-US" sz="2400" dirty="0" err="1" smtClean="0"/>
              <a:t>Lastfm</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Ground truth networks:</a:t>
            </a:r>
          </a:p>
          <a:p>
            <a:pPr marL="914400" lvl="1" indent="-457200">
              <a:buFont typeface="Courier New" panose="02070309020205020404" pitchFamily="49" charset="0"/>
              <a:buChar char="o"/>
            </a:pPr>
            <a:r>
              <a:rPr lang="en-US" sz="2400" dirty="0" smtClean="0"/>
              <a:t>Com-DBLP</a:t>
            </a:r>
          </a:p>
          <a:p>
            <a:pPr lvl="1"/>
            <a:endParaRPr lang="en-US" sz="2400" dirty="0" smtClean="0"/>
          </a:p>
          <a:p>
            <a:pPr marL="457200" indent="-457200">
              <a:buFont typeface="Arial" panose="020B0604020202020204" pitchFamily="34" charset="0"/>
              <a:buChar char="•"/>
            </a:pPr>
            <a:r>
              <a:rPr lang="en-US" sz="2400" dirty="0" smtClean="0"/>
              <a:t>Communication networks:</a:t>
            </a:r>
          </a:p>
          <a:p>
            <a:pPr marL="914400" lvl="1" indent="-457200">
              <a:buFont typeface="Courier New" panose="02070309020205020404" pitchFamily="49" charset="0"/>
              <a:buChar char="o"/>
            </a:pPr>
            <a:r>
              <a:rPr lang="en-US" sz="2400" dirty="0" smtClean="0"/>
              <a:t>Email-</a:t>
            </a:r>
            <a:r>
              <a:rPr lang="en-US" sz="2400" dirty="0" err="1" smtClean="0"/>
              <a:t>EuAll</a:t>
            </a:r>
            <a:endParaRPr lang="en-US" sz="2400" dirty="0" smtClean="0"/>
          </a:p>
          <a:p>
            <a:pPr marL="914400" lvl="1" indent="-457200">
              <a:buFont typeface="Courier New" panose="02070309020205020404" pitchFamily="49" charset="0"/>
              <a:buChar char="o"/>
            </a:pPr>
            <a:r>
              <a:rPr lang="en-US" sz="2400" dirty="0" smtClean="0"/>
              <a:t>Email-</a:t>
            </a:r>
            <a:r>
              <a:rPr lang="en-US" sz="2400" dirty="0" err="1" smtClean="0"/>
              <a:t>enron</a:t>
            </a:r>
            <a:endParaRPr lang="en-US" sz="2400" dirty="0" smtClean="0"/>
          </a:p>
          <a:p>
            <a:pPr marL="457200" indent="-457200">
              <a:buFont typeface="Arial" panose="020B0604020202020204" pitchFamily="34" charset="0"/>
              <a:buChar char="•"/>
            </a:pPr>
            <a:r>
              <a:rPr lang="en-US" sz="2400" dirty="0" smtClean="0"/>
              <a:t>Citation networks:</a:t>
            </a:r>
          </a:p>
          <a:p>
            <a:pPr marL="914400" lvl="1" indent="-457200">
              <a:buFont typeface="Courier New" panose="02070309020205020404" pitchFamily="49" charset="0"/>
              <a:buChar char="o"/>
            </a:pPr>
            <a:r>
              <a:rPr lang="en-US" sz="2400" dirty="0" err="1" smtClean="0"/>
              <a:t>Cit-HepPH</a:t>
            </a:r>
            <a:endParaRPr lang="en-US" sz="2400" dirty="0" smtClean="0"/>
          </a:p>
          <a:p>
            <a:pPr marL="914400" lvl="1" indent="-457200">
              <a:buFont typeface="Courier New" panose="02070309020205020404" pitchFamily="49" charset="0"/>
              <a:buChar char="o"/>
            </a:pPr>
            <a:r>
              <a:rPr lang="en-US" sz="2400" dirty="0" err="1" smtClean="0"/>
              <a:t>Cit-HepTH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Collaboration networks:</a:t>
            </a:r>
          </a:p>
          <a:p>
            <a:pPr marL="914400" lvl="1" indent="-457200">
              <a:buFont typeface="Courier New" panose="02070309020205020404" pitchFamily="49" charset="0"/>
              <a:buChar char="o"/>
            </a:pPr>
            <a:r>
              <a:rPr lang="en-US" sz="2400" dirty="0" smtClean="0"/>
              <a:t>Ca-</a:t>
            </a:r>
            <a:r>
              <a:rPr lang="en-US" sz="2400" dirty="0" err="1" smtClean="0"/>
              <a:t>AstroPH</a:t>
            </a:r>
            <a:endParaRPr lang="en-US" sz="2400" dirty="0" smtClean="0"/>
          </a:p>
          <a:p>
            <a:pPr marL="914400" lvl="1" indent="-457200">
              <a:buFont typeface="Courier New" panose="02070309020205020404" pitchFamily="49" charset="0"/>
              <a:buChar char="o"/>
            </a:pPr>
            <a:r>
              <a:rPr lang="en-US" sz="2400" dirty="0" smtClean="0"/>
              <a:t>Ca-</a:t>
            </a:r>
            <a:r>
              <a:rPr lang="en-US" sz="2400" dirty="0" err="1" smtClean="0"/>
              <a:t>HepPH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Product co-purchase networks:</a:t>
            </a:r>
          </a:p>
          <a:p>
            <a:pPr marL="914400" lvl="1" indent="-457200">
              <a:buFont typeface="Courier New" panose="02070309020205020404" pitchFamily="49" charset="0"/>
              <a:buChar char="o"/>
            </a:pPr>
            <a:r>
              <a:rPr lang="en-US" sz="2400" dirty="0" smtClean="0"/>
              <a:t>Amazon0302</a:t>
            </a:r>
          </a:p>
          <a:p>
            <a:pPr marL="914400" lvl="1" indent="-457200">
              <a:buFont typeface="Courier New" panose="02070309020205020404" pitchFamily="49" charset="0"/>
              <a:buChar char="o"/>
            </a:pPr>
            <a:r>
              <a:rPr lang="en-US" sz="2400" dirty="0" smtClean="0"/>
              <a:t>Amazon0601</a:t>
            </a:r>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r>
              <a:rPr lang="en-US" sz="2400" dirty="0" smtClean="0"/>
              <a:t>Internet P2P networks:</a:t>
            </a:r>
            <a:endParaRPr lang="en-US" sz="2400" dirty="0"/>
          </a:p>
          <a:p>
            <a:pPr marL="914400" lvl="1" indent="-457200">
              <a:buFont typeface="Courier New" panose="02070309020205020404" pitchFamily="49" charset="0"/>
              <a:buChar char="o"/>
            </a:pPr>
            <a:r>
              <a:rPr lang="en-US" sz="2400" dirty="0" smtClean="0"/>
              <a:t>P2P-Gnutella04</a:t>
            </a:r>
          </a:p>
          <a:p>
            <a:pPr marL="914400" lvl="1" indent="-457200">
              <a:buFont typeface="Courier New" panose="02070309020205020404" pitchFamily="49" charset="0"/>
              <a:buChar char="o"/>
            </a:pPr>
            <a:r>
              <a:rPr lang="en-US" sz="2400" dirty="0" smtClean="0"/>
              <a:t>P2P-Gnutella30</a:t>
            </a:r>
          </a:p>
          <a:p>
            <a:pPr marL="914400" lvl="1" indent="-457200">
              <a:buFont typeface="Courier New" panose="02070309020205020404" pitchFamily="49" charset="0"/>
              <a:buChar char="o"/>
            </a:pPr>
            <a:r>
              <a:rPr lang="en-US" sz="2400" dirty="0" smtClean="0"/>
              <a:t>P2P-Gnutella31</a:t>
            </a:r>
          </a:p>
          <a:p>
            <a:pPr lvl="1"/>
            <a:endParaRPr lang="en-US" sz="2400" dirty="0" smtClean="0"/>
          </a:p>
          <a:p>
            <a:pPr marL="457200" indent="-457200">
              <a:buFont typeface="Arial" panose="020B0604020202020204" pitchFamily="34" charset="0"/>
              <a:buChar char="•"/>
            </a:pPr>
            <a:r>
              <a:rPr lang="en-US" sz="2400" dirty="0" smtClean="0"/>
              <a:t>Signed Networks:</a:t>
            </a:r>
          </a:p>
          <a:p>
            <a:pPr marL="914400" lvl="1" indent="-457200">
              <a:buFont typeface="Courier New" panose="02070309020205020404" pitchFamily="49" charset="0"/>
              <a:buChar char="o"/>
            </a:pPr>
            <a:r>
              <a:rPr lang="en-US" sz="2400" dirty="0" smtClean="0"/>
              <a:t>Soc-sign-Slashdot090221</a:t>
            </a:r>
            <a:endParaRPr lang="en-US" sz="2400" dirty="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2524963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Selected Centralities</a:t>
            </a:r>
            <a:endParaRPr lang="en-US" dirty="0"/>
          </a:p>
        </p:txBody>
      </p:sp>
      <p:sp>
        <p:nvSpPr>
          <p:cNvPr id="5" name="Content Placeholder 4"/>
          <p:cNvSpPr>
            <a:spLocks noGrp="1"/>
          </p:cNvSpPr>
          <p:nvPr>
            <p:ph sz="quarter" idx="11"/>
          </p:nvPr>
        </p:nvSpPr>
        <p:spPr/>
        <p:txBody>
          <a:bodyPr numCol="2">
            <a:normAutofit/>
          </a:bodyPr>
          <a:lstStyle/>
          <a:p>
            <a:pPr marL="514350" indent="-514350">
              <a:buFont typeface="+mj-lt"/>
              <a:buAutoNum type="arabicPeriod"/>
            </a:pPr>
            <a:r>
              <a:rPr lang="en-US" dirty="0" smtClean="0"/>
              <a:t>Degree </a:t>
            </a:r>
            <a:r>
              <a:rPr lang="en-US" dirty="0"/>
              <a:t>centrality</a:t>
            </a:r>
          </a:p>
          <a:p>
            <a:pPr marL="514350" indent="-514350">
              <a:buFont typeface="+mj-lt"/>
              <a:buAutoNum type="arabicPeriod"/>
            </a:pPr>
            <a:r>
              <a:rPr lang="en-US" dirty="0" smtClean="0"/>
              <a:t>Betweenness </a:t>
            </a:r>
            <a:r>
              <a:rPr lang="en-US" dirty="0"/>
              <a:t>centrality</a:t>
            </a:r>
          </a:p>
          <a:p>
            <a:pPr marL="514350" indent="-514350">
              <a:buFont typeface="+mj-lt"/>
              <a:buAutoNum type="arabicPeriod"/>
            </a:pPr>
            <a:r>
              <a:rPr lang="en-US" dirty="0" smtClean="0"/>
              <a:t>Eigenvector </a:t>
            </a:r>
            <a:r>
              <a:rPr lang="en-US" dirty="0"/>
              <a:t>centrality</a:t>
            </a:r>
          </a:p>
          <a:p>
            <a:pPr marL="514350" indent="-514350">
              <a:buFont typeface="+mj-lt"/>
              <a:buAutoNum type="arabicPeriod"/>
            </a:pPr>
            <a:r>
              <a:rPr lang="en-US" dirty="0" smtClean="0"/>
              <a:t>Closeness </a:t>
            </a:r>
            <a:r>
              <a:rPr lang="en-US" dirty="0"/>
              <a:t>centrality</a:t>
            </a:r>
          </a:p>
          <a:p>
            <a:pPr marL="514350" indent="-514350">
              <a:buFont typeface="+mj-lt"/>
              <a:buAutoNum type="arabicPeriod"/>
            </a:pPr>
            <a:r>
              <a:rPr lang="en-US" dirty="0" smtClean="0"/>
              <a:t>Page </a:t>
            </a:r>
            <a:r>
              <a:rPr lang="en-US" dirty="0"/>
              <a:t>Rank centrality</a:t>
            </a:r>
          </a:p>
          <a:p>
            <a:pPr marL="514350" indent="-514350">
              <a:buFont typeface="+mj-lt"/>
              <a:buAutoNum type="arabicPeriod"/>
            </a:pPr>
            <a:r>
              <a:rPr lang="en-US" dirty="0" smtClean="0"/>
              <a:t>Authority centrality</a:t>
            </a:r>
            <a:endParaRPr lang="en-US" dirty="0"/>
          </a:p>
          <a:p>
            <a:pPr marL="514350" indent="-514350">
              <a:buFont typeface="+mj-lt"/>
              <a:buAutoNum type="arabicPeriod"/>
            </a:pPr>
            <a:r>
              <a:rPr lang="en-US" dirty="0" smtClean="0"/>
              <a:t>Hub centrality</a:t>
            </a:r>
          </a:p>
          <a:p>
            <a:pPr marL="514350" indent="-514350">
              <a:buFont typeface="+mj-lt"/>
              <a:buAutoNum type="arabicPeriod"/>
            </a:pPr>
            <a:endParaRPr lang="en-US" dirty="0"/>
          </a:p>
          <a:p>
            <a:pPr marL="514350" indent="-514350">
              <a:buFont typeface="+mj-lt"/>
              <a:buAutoNum type="arabicPeriod"/>
            </a:pPr>
            <a:r>
              <a:rPr lang="en-US" dirty="0"/>
              <a:t>DMNC - Density of Maximum Neighborhood Component </a:t>
            </a:r>
            <a:r>
              <a:rPr lang="en-US" dirty="0" smtClean="0"/>
              <a:t>centrality</a:t>
            </a:r>
          </a:p>
          <a:p>
            <a:pPr marL="514350" indent="-514350">
              <a:buFont typeface="+mj-lt"/>
              <a:buAutoNum type="arabicPeriod"/>
            </a:pPr>
            <a:r>
              <a:rPr lang="en-US" dirty="0" smtClean="0"/>
              <a:t>Lobby Index centrality</a:t>
            </a:r>
            <a:endParaRPr lang="en-US" dirty="0"/>
          </a:p>
          <a:p>
            <a:pPr marL="514350" indent="-514350">
              <a:buFont typeface="+mj-lt"/>
              <a:buAutoNum type="arabicPeriod"/>
            </a:pPr>
            <a:r>
              <a:rPr lang="en-US" dirty="0" smtClean="0"/>
              <a:t>Leverage centrality</a:t>
            </a:r>
            <a:endParaRPr lang="en-US" dirty="0"/>
          </a:p>
          <a:p>
            <a:pPr marL="514350" indent="-514350">
              <a:buFont typeface="+mj-lt"/>
              <a:buAutoNum type="arabicPeriod"/>
            </a:pPr>
            <a:r>
              <a:rPr lang="en-US" dirty="0" smtClean="0"/>
              <a:t>Eccentricity centrality</a:t>
            </a:r>
            <a:endParaRPr lang="en-US" dirty="0"/>
          </a:p>
          <a:p>
            <a:pPr marL="514350" indent="-514350">
              <a:buFont typeface="+mj-lt"/>
              <a:buAutoNum type="arabicPeriod"/>
            </a:pPr>
            <a:r>
              <a:rPr lang="en-US" dirty="0" smtClean="0"/>
              <a:t>Information centrality</a:t>
            </a:r>
          </a:p>
          <a:p>
            <a:pPr marL="514350" indent="-514350">
              <a:buFont typeface="+mj-lt"/>
              <a:buAutoNum type="arabicPeriod"/>
            </a:pPr>
            <a:r>
              <a:rPr lang="en-US" dirty="0" smtClean="0"/>
              <a:t>Local Bridging centrality</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175172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Ablation Study</a:t>
            </a:r>
            <a:endParaRPr lang="en-US" dirty="0"/>
          </a:p>
        </p:txBody>
      </p:sp>
      <p:sp>
        <p:nvSpPr>
          <p:cNvPr id="3" name="Content Placeholder 2"/>
          <p:cNvSpPr>
            <a:spLocks noGrp="1"/>
          </p:cNvSpPr>
          <p:nvPr>
            <p:ph sz="quarter" idx="11"/>
          </p:nvPr>
        </p:nvSpPr>
        <p:spPr>
          <a:xfrm>
            <a:off x="336000" y="1628774"/>
            <a:ext cx="11520000" cy="4848225"/>
          </a:xfrm>
        </p:spPr>
        <p:txBody>
          <a:bodyPr>
            <a:noAutofit/>
          </a:bodyPr>
          <a:lstStyle/>
          <a:p>
            <a:r>
              <a:rPr lang="en-US" sz="1400" dirty="0"/>
              <a:t>Model 1- All centralities – 13 variables </a:t>
            </a:r>
            <a:endParaRPr lang="en-US" sz="1400" dirty="0" smtClean="0"/>
          </a:p>
          <a:p>
            <a:r>
              <a:rPr lang="en-US" sz="1400" dirty="0"/>
              <a:t>Model </a:t>
            </a:r>
            <a:r>
              <a:rPr lang="en-US" sz="1400" dirty="0" smtClean="0"/>
              <a:t>2 </a:t>
            </a:r>
            <a:r>
              <a:rPr lang="en-US" sz="1400" dirty="0"/>
              <a:t>- without degree – 12 variables </a:t>
            </a:r>
          </a:p>
          <a:p>
            <a:pPr lvl="1"/>
            <a:r>
              <a:rPr lang="en-US" sz="1400" dirty="0"/>
              <a:t>To see how degree, which signifies the connectivity of the nodes, affect the model </a:t>
            </a:r>
          </a:p>
          <a:p>
            <a:r>
              <a:rPr lang="en-US" sz="1400" dirty="0" smtClean="0"/>
              <a:t>Model </a:t>
            </a:r>
            <a:r>
              <a:rPr lang="en-US" sz="1400" dirty="0"/>
              <a:t>3</a:t>
            </a:r>
            <a:r>
              <a:rPr lang="en-US" sz="1400" dirty="0" smtClean="0"/>
              <a:t> </a:t>
            </a:r>
            <a:r>
              <a:rPr lang="en-US" sz="1400" dirty="0"/>
              <a:t>– Without community centralities and information centrality– 7 variables</a:t>
            </a:r>
          </a:p>
          <a:p>
            <a:pPr lvl="1"/>
            <a:r>
              <a:rPr lang="en-US" sz="1400" dirty="0" smtClean="0"/>
              <a:t>To </a:t>
            </a:r>
            <a:r>
              <a:rPr lang="en-US" sz="1400" dirty="0"/>
              <a:t>see how well the model performs when only centralities that are calculated globally (WITHOUT taking neighborhood/ community into account) are used</a:t>
            </a:r>
          </a:p>
          <a:p>
            <a:r>
              <a:rPr lang="en-US" sz="1400" dirty="0"/>
              <a:t> </a:t>
            </a:r>
            <a:r>
              <a:rPr lang="en-US" sz="1400" dirty="0" smtClean="0"/>
              <a:t>Model </a:t>
            </a:r>
            <a:r>
              <a:rPr lang="en-US" sz="1400" dirty="0"/>
              <a:t>4</a:t>
            </a:r>
            <a:r>
              <a:rPr lang="en-US" sz="1400" dirty="0" smtClean="0"/>
              <a:t> </a:t>
            </a:r>
            <a:r>
              <a:rPr lang="en-US" sz="1400" dirty="0"/>
              <a:t>– Without node centralities – 6 variables </a:t>
            </a:r>
          </a:p>
          <a:p>
            <a:pPr lvl="1"/>
            <a:r>
              <a:rPr lang="en-US" sz="1400" dirty="0" smtClean="0"/>
              <a:t>To </a:t>
            </a:r>
            <a:r>
              <a:rPr lang="en-US" sz="1400" dirty="0"/>
              <a:t>see how the model performs when global centralities are taken out of the equation and centralities that depend on neighborhood/ community are used </a:t>
            </a:r>
            <a:endParaRPr lang="en-US" sz="1400" dirty="0" smtClean="0"/>
          </a:p>
          <a:p>
            <a:r>
              <a:rPr lang="en-US" sz="1400" dirty="0" smtClean="0"/>
              <a:t>Model 5 - without eigenvector, </a:t>
            </a:r>
            <a:r>
              <a:rPr lang="en-US" sz="1400" dirty="0" err="1" smtClean="0"/>
              <a:t>pagerank</a:t>
            </a:r>
            <a:r>
              <a:rPr lang="en-US" sz="1400" dirty="0" smtClean="0"/>
              <a:t>, </a:t>
            </a:r>
            <a:r>
              <a:rPr lang="en-US" sz="1400" dirty="0" err="1" smtClean="0"/>
              <a:t>hubscore</a:t>
            </a:r>
            <a:r>
              <a:rPr lang="en-US" sz="1400" dirty="0" smtClean="0"/>
              <a:t>, authority – uses ranking – 9 variables</a:t>
            </a:r>
          </a:p>
          <a:p>
            <a:pPr lvl="1"/>
            <a:r>
              <a:rPr lang="en-US" sz="1400" dirty="0" smtClean="0"/>
              <a:t>To </a:t>
            </a:r>
            <a:r>
              <a:rPr lang="en-US" sz="1400" dirty="0"/>
              <a:t>see how the impact of “importance” amongst nodes differs from the impact of “distance” between nodes</a:t>
            </a:r>
          </a:p>
          <a:p>
            <a:r>
              <a:rPr lang="en-US" sz="1400" dirty="0"/>
              <a:t>Model </a:t>
            </a:r>
            <a:r>
              <a:rPr lang="en-US" sz="1400" dirty="0" smtClean="0"/>
              <a:t>6 </a:t>
            </a:r>
            <a:r>
              <a:rPr lang="en-US" sz="1400" dirty="0"/>
              <a:t>- without </a:t>
            </a:r>
            <a:r>
              <a:rPr lang="en-US" sz="1400" dirty="0" err="1"/>
              <a:t>betweenness</a:t>
            </a:r>
            <a:r>
              <a:rPr lang="en-US" sz="1400" dirty="0"/>
              <a:t>, eccentricity, closeness, information – uses distance – 9 variables</a:t>
            </a:r>
          </a:p>
          <a:p>
            <a:pPr lvl="1"/>
            <a:r>
              <a:rPr lang="en-US" sz="1400" dirty="0" smtClean="0"/>
              <a:t>To </a:t>
            </a:r>
            <a:r>
              <a:rPr lang="en-US" sz="1400" dirty="0"/>
              <a:t>see how the impact of “distance” between nodes differs from the impact of “importance” amongst nodes</a:t>
            </a:r>
          </a:p>
          <a:p>
            <a:r>
              <a:rPr lang="en-US" sz="1400" dirty="0" smtClean="0"/>
              <a:t>Model </a:t>
            </a:r>
            <a:r>
              <a:rPr lang="en-US" sz="1400" dirty="0"/>
              <a:t>7</a:t>
            </a:r>
            <a:r>
              <a:rPr lang="en-US" sz="1400" dirty="0" smtClean="0"/>
              <a:t>- </a:t>
            </a:r>
            <a:r>
              <a:rPr lang="en-US" sz="1400" dirty="0"/>
              <a:t>without leverage, lobby, </a:t>
            </a:r>
            <a:r>
              <a:rPr lang="en-US" sz="1400" dirty="0" err="1"/>
              <a:t>dmnc</a:t>
            </a:r>
            <a:r>
              <a:rPr lang="en-US" sz="1400" dirty="0"/>
              <a:t>, local bridging, information centrality, eigenvector, closeness – 6 variables – mix and match</a:t>
            </a:r>
          </a:p>
          <a:p>
            <a:pPr lvl="1"/>
            <a:r>
              <a:rPr lang="en-US" sz="1400" dirty="0" smtClean="0"/>
              <a:t>To </a:t>
            </a:r>
            <a:r>
              <a:rPr lang="en-US" sz="1400" dirty="0"/>
              <a:t>see how more global information received about “centrality” of nodes with some community information impacts the </a:t>
            </a:r>
            <a:r>
              <a:rPr lang="en-US" sz="1400" dirty="0" smtClean="0"/>
              <a:t>model</a:t>
            </a:r>
            <a:endParaRPr lang="en-US" sz="1400" dirty="0"/>
          </a:p>
          <a:p>
            <a:r>
              <a:rPr lang="en-US" sz="1400" dirty="0"/>
              <a:t>Model </a:t>
            </a:r>
            <a:r>
              <a:rPr lang="en-US" sz="1400" dirty="0" smtClean="0"/>
              <a:t>8- </a:t>
            </a:r>
            <a:r>
              <a:rPr lang="en-US" sz="1400" dirty="0"/>
              <a:t>without degree, </a:t>
            </a:r>
            <a:r>
              <a:rPr lang="en-US" sz="1400" dirty="0" err="1"/>
              <a:t>hubscore</a:t>
            </a:r>
            <a:r>
              <a:rPr lang="en-US" sz="1400" dirty="0"/>
              <a:t>, authority, </a:t>
            </a:r>
            <a:r>
              <a:rPr lang="en-US" sz="1400" dirty="0" err="1"/>
              <a:t>betweenness</a:t>
            </a:r>
            <a:r>
              <a:rPr lang="en-US" sz="1400" dirty="0"/>
              <a:t>, information, Eccentricity, leverage– 6 variables – mix and match</a:t>
            </a:r>
          </a:p>
          <a:p>
            <a:pPr lvl="1"/>
            <a:r>
              <a:rPr lang="en-US" sz="1400" dirty="0" smtClean="0"/>
              <a:t>To </a:t>
            </a:r>
            <a:r>
              <a:rPr lang="en-US" sz="1400" dirty="0"/>
              <a:t>see how equal proportions of community and node importance information affects the </a:t>
            </a:r>
            <a:r>
              <a:rPr lang="en-US" sz="1400" dirty="0" smtClean="0"/>
              <a:t>model</a:t>
            </a:r>
            <a:endParaRPr lang="en-US" sz="1400" dirty="0"/>
          </a:p>
          <a:p>
            <a:r>
              <a:rPr lang="en-US" sz="1400" dirty="0"/>
              <a:t>Model </a:t>
            </a:r>
            <a:r>
              <a:rPr lang="en-US" sz="1400" dirty="0" smtClean="0"/>
              <a:t>9- </a:t>
            </a:r>
            <a:r>
              <a:rPr lang="en-US" sz="1400" dirty="0"/>
              <a:t>without Closeness, eigenvector, authority, </a:t>
            </a:r>
            <a:r>
              <a:rPr lang="en-US" sz="1400" dirty="0" err="1"/>
              <a:t>hubscore</a:t>
            </a:r>
            <a:r>
              <a:rPr lang="en-US" sz="1400" dirty="0"/>
              <a:t>, Betweenness, Leverage, Information Centrality,</a:t>
            </a:r>
          </a:p>
          <a:p>
            <a:pPr lvl="1"/>
            <a:r>
              <a:rPr lang="en-US" sz="1400" dirty="0" smtClean="0"/>
              <a:t>To </a:t>
            </a:r>
            <a:r>
              <a:rPr lang="en-US" sz="1400" dirty="0"/>
              <a:t>see how more information about community and some information about node importance affects the model</a:t>
            </a:r>
          </a:p>
          <a:p>
            <a:endParaRPr lang="en-US" sz="1400" dirty="0"/>
          </a:p>
        </p:txBody>
      </p:sp>
    </p:spTree>
    <p:extLst>
      <p:ext uri="{BB962C8B-B14F-4D97-AF65-F5344CB8AC3E}">
        <p14:creationId xmlns:p14="http://schemas.microsoft.com/office/powerpoint/2010/main" val="5821321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666699"/>
      </a:hlink>
      <a:folHlink>
        <a:srgbClr val="666699"/>
      </a:folHlink>
    </a:clrScheme>
    <a:fontScheme name="Dino PPT">
      <a:majorFont>
        <a:latin typeface="Gill Sans MT"/>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074_School report presentation with dinosaur models_AAS_v3" id="{2E2DFC83-FE44-43DC-854E-F7E09DAA4285}" vid="{47F7BBDC-F340-4591-99D2-80DC27F95C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6DF1DA9-C4BD-4FEF-81B4-3721061C3FA2}">
  <ds:schemaRefs>
    <ds:schemaRef ds:uri="http://schemas.microsoft.com/sharepoint/v3/contenttype/forms"/>
  </ds:schemaRefs>
</ds:datastoreItem>
</file>

<file path=customXml/itemProps2.xml><?xml version="1.0" encoding="utf-8"?>
<ds:datastoreItem xmlns:ds="http://schemas.openxmlformats.org/officeDocument/2006/customXml" ds:itemID="{8FB8F51E-7DFC-4615-95A0-D04EAED04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45F46C-101D-473C-80D5-E5F60B829728}">
  <ds:schemaRef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16c05727-aa75-4e4a-9b5f-8a80a1165891"/>
    <ds:schemaRef ds:uri="http://purl.org/dc/terms/"/>
    <ds:schemaRef ds:uri="71af3243-3dd4-4a8d-8c0d-dd76da1f02a5"/>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School report presentation with dinosaur models</Template>
  <TotalTime>0</TotalTime>
  <Words>1218</Words>
  <Application>Microsoft Office PowerPoint</Application>
  <PresentationFormat>Widescreen</PresentationFormat>
  <Paragraphs>299</Paragraphs>
  <Slides>26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Nova Cond</vt:lpstr>
      <vt:lpstr>Calibri</vt:lpstr>
      <vt:lpstr>Courier New</vt:lpstr>
      <vt:lpstr>Garamond</vt:lpstr>
      <vt:lpstr>Gill Sans MT</vt:lpstr>
      <vt:lpstr>Segoe UI Light</vt:lpstr>
      <vt:lpstr>Verdana</vt:lpstr>
      <vt:lpstr>Office Theme</vt:lpstr>
      <vt:lpstr>Unsupervised Graph Network Discrimination </vt:lpstr>
      <vt:lpstr>Introduction</vt:lpstr>
      <vt:lpstr>Hypothesis</vt:lpstr>
      <vt:lpstr>Procedure</vt:lpstr>
      <vt:lpstr>Literature Review</vt:lpstr>
      <vt:lpstr>Literature Review (cont.)</vt:lpstr>
      <vt:lpstr>Selected Datasets</vt:lpstr>
      <vt:lpstr>Selected Centralities</vt:lpstr>
      <vt:lpstr>Ablation Study</vt:lpstr>
      <vt:lpstr>Algorithms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2020-09-24T14:33:21Z</dcterms:created>
  <dcterms:modified xsi:type="dcterms:W3CDTF">2020-09-25T16:05:37Z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